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4v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952" r:id="rId1"/>
    <p:sldMasterId id="2147483975" r:id="rId2"/>
    <p:sldMasterId id="2147483992" r:id="rId3"/>
  </p:sldMasterIdLst>
  <p:notesMasterIdLst>
    <p:notesMasterId r:id="rId82"/>
  </p:notesMasterIdLst>
  <p:handoutMasterIdLst>
    <p:handoutMasterId r:id="rId83"/>
  </p:handoutMasterIdLst>
  <p:sldIdLst>
    <p:sldId id="695" r:id="rId4"/>
    <p:sldId id="696" r:id="rId5"/>
    <p:sldId id="697" r:id="rId6"/>
    <p:sldId id="796" r:id="rId7"/>
    <p:sldId id="669" r:id="rId8"/>
    <p:sldId id="637" r:id="rId9"/>
    <p:sldId id="639" r:id="rId10"/>
    <p:sldId id="640" r:id="rId11"/>
    <p:sldId id="702" r:id="rId12"/>
    <p:sldId id="704" r:id="rId13"/>
    <p:sldId id="650" r:id="rId14"/>
    <p:sldId id="651" r:id="rId15"/>
    <p:sldId id="642" r:id="rId16"/>
    <p:sldId id="648" r:id="rId17"/>
    <p:sldId id="641" r:id="rId18"/>
    <p:sldId id="649" r:id="rId19"/>
    <p:sldId id="654" r:id="rId20"/>
    <p:sldId id="671" r:id="rId21"/>
    <p:sldId id="673" r:id="rId22"/>
    <p:sldId id="674" r:id="rId23"/>
    <p:sldId id="682" r:id="rId24"/>
    <p:sldId id="675" r:id="rId25"/>
    <p:sldId id="676" r:id="rId26"/>
    <p:sldId id="681" r:id="rId27"/>
    <p:sldId id="683" r:id="rId28"/>
    <p:sldId id="684" r:id="rId29"/>
    <p:sldId id="685" r:id="rId30"/>
    <p:sldId id="686" r:id="rId31"/>
    <p:sldId id="687" r:id="rId32"/>
    <p:sldId id="689" r:id="rId33"/>
    <p:sldId id="693" r:id="rId34"/>
    <p:sldId id="783" r:id="rId35"/>
    <p:sldId id="784" r:id="rId36"/>
    <p:sldId id="785" r:id="rId37"/>
    <p:sldId id="786" r:id="rId38"/>
    <p:sldId id="787" r:id="rId39"/>
    <p:sldId id="788" r:id="rId40"/>
    <p:sldId id="797" r:id="rId41"/>
    <p:sldId id="798" r:id="rId42"/>
    <p:sldId id="799" r:id="rId43"/>
    <p:sldId id="800" r:id="rId44"/>
    <p:sldId id="801" r:id="rId45"/>
    <p:sldId id="802" r:id="rId46"/>
    <p:sldId id="803" r:id="rId47"/>
    <p:sldId id="804" r:id="rId48"/>
    <p:sldId id="805" r:id="rId49"/>
    <p:sldId id="806" r:id="rId50"/>
    <p:sldId id="838" r:id="rId51"/>
    <p:sldId id="807" r:id="rId52"/>
    <p:sldId id="808" r:id="rId53"/>
    <p:sldId id="809" r:id="rId54"/>
    <p:sldId id="810" r:id="rId55"/>
    <p:sldId id="811" r:id="rId56"/>
    <p:sldId id="813" r:id="rId57"/>
    <p:sldId id="814" r:id="rId58"/>
    <p:sldId id="815" r:id="rId59"/>
    <p:sldId id="816" r:id="rId60"/>
    <p:sldId id="817" r:id="rId61"/>
    <p:sldId id="818" r:id="rId62"/>
    <p:sldId id="819" r:id="rId63"/>
    <p:sldId id="820" r:id="rId64"/>
    <p:sldId id="821" r:id="rId65"/>
    <p:sldId id="822" r:id="rId66"/>
    <p:sldId id="823" r:id="rId67"/>
    <p:sldId id="824" r:id="rId68"/>
    <p:sldId id="825" r:id="rId69"/>
    <p:sldId id="826" r:id="rId70"/>
    <p:sldId id="827" r:id="rId71"/>
    <p:sldId id="828" r:id="rId72"/>
    <p:sldId id="829" r:id="rId73"/>
    <p:sldId id="830" r:id="rId74"/>
    <p:sldId id="831" r:id="rId75"/>
    <p:sldId id="832" r:id="rId76"/>
    <p:sldId id="833" r:id="rId77"/>
    <p:sldId id="834" r:id="rId78"/>
    <p:sldId id="835" r:id="rId79"/>
    <p:sldId id="836" r:id="rId80"/>
    <p:sldId id="837" r:id="rId81"/>
  </p:sldIdLst>
  <p:sldSz cx="9144000" cy="6858000" type="screen4x3"/>
  <p:notesSz cx="6881813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34648" autoAdjust="0"/>
    <p:restoredTop sz="86473" autoAdjust="0"/>
  </p:normalViewPr>
  <p:slideViewPr>
    <p:cSldViewPr snapToGrid="0">
      <p:cViewPr varScale="1">
        <p:scale>
          <a:sx n="59" d="100"/>
          <a:sy n="59" d="100"/>
        </p:scale>
        <p:origin x="-96" y="-87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9.xml"/><Relationship Id="rId4" Type="http://schemas.openxmlformats.org/officeDocument/2006/relationships/slide" Target="slides/slide50.xml"/><Relationship Id="rId5" Type="http://schemas.openxmlformats.org/officeDocument/2006/relationships/slide" Target="slides/slide55.xml"/><Relationship Id="rId6" Type="http://schemas.openxmlformats.org/officeDocument/2006/relationships/slide" Target="slides/slide75.xml"/><Relationship Id="rId7" Type="http://schemas.openxmlformats.org/officeDocument/2006/relationships/slide" Target="slides/slide76.xml"/><Relationship Id="rId1" Type="http://schemas.openxmlformats.org/officeDocument/2006/relationships/slide" Target="slides/slide8.xml"/><Relationship Id="rId2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301625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ctr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defTabSz="87630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866188"/>
            <a:ext cx="301625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7575" tIns="43788" rIns="87575" bIns="43788" numCol="1" anchor="b" anchorCtr="0" compatLnSpc="1">
            <a:prstTxWarp prst="textNoShape">
              <a:avLst/>
            </a:prstTxWarp>
          </a:bodyPr>
          <a:lstStyle>
            <a:lvl1pPr algn="r" defTabSz="876300">
              <a:defRPr sz="1100">
                <a:latin typeface="Helvetica" charset="0"/>
              </a:defRPr>
            </a:lvl1pPr>
          </a:lstStyle>
          <a:p>
            <a:fld id="{03AB3591-4302-4672-AEBE-CB20455112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3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488" y="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6425"/>
            <a:ext cx="50466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488" y="8832850"/>
            <a:ext cx="29813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2436" tIns="46217" rIns="92436" bIns="46217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latin typeface="Times New Roman" pitchFamily="18" charset="0"/>
              </a:defRPr>
            </a:lvl1pPr>
          </a:lstStyle>
          <a:p>
            <a:fld id="{F0CA6AF0-CD9F-41D6-ACC8-D6D8395B9E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286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A6AF0-CD9F-41D6-ACC8-D6D8395B9E7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55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501F6280-D58F-1F46-8A30-157679D36DF7}" type="slidenum">
              <a:rPr lang="he-IL" sz="1200"/>
              <a:pPr/>
              <a:t>14</a:t>
            </a:fld>
            <a:endParaRPr lang="en-US" sz="120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65BB4C2-83F2-EE4E-BD19-FA4B466964D3}" type="slidenum">
              <a:rPr lang="he-IL" sz="1200"/>
              <a:pPr/>
              <a:t>16</a:t>
            </a:fld>
            <a:endParaRPr lang="en-US" sz="120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696913"/>
            <a:ext cx="4648200" cy="3486150"/>
          </a:xfrm>
          <a:noFill/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390" y="4417404"/>
            <a:ext cx="5051442" cy="41833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271" tIns="44343" rIns="90271" bIns="44343"/>
          <a:lstStyle/>
          <a:p>
            <a:endParaRPr lang="he-IL" dirty="0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A6AF0-CD9F-41D6-ACC8-D6D8395B9E7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29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A6AF0-CD9F-41D6-ACC8-D6D8395B9E7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2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69FBE3D-0644-4C4B-BE22-78023DE80FC1}" type="slidenum">
              <a:rPr lang="he-IL" sz="1200"/>
              <a:pPr/>
              <a:t>24</a:t>
            </a:fld>
            <a:endParaRPr lang="en-US" sz="12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 dirty="0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BB2474A-4302-1741-8AF3-862CC338A6D0}" type="slidenum">
              <a:rPr lang="he-IL" sz="1200"/>
              <a:pPr/>
              <a:t>25</a:t>
            </a:fld>
            <a:endParaRPr 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696913"/>
            <a:ext cx="4648200" cy="3486150"/>
          </a:xfrm>
          <a:solidFill>
            <a:srgbClr val="FFFFFF"/>
          </a:solidFill>
          <a:ln w="12700" cap="flat"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3" y="4417404"/>
            <a:ext cx="5049849" cy="41833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854" tIns="45927" rIns="91854" bIns="45927"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8BD2AA8-0CB1-E747-B8CD-FAA336DC5090}" type="slidenum">
              <a:rPr lang="he-IL" sz="1200"/>
              <a:pPr/>
              <a:t>26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01A3441-EEF8-3E46-B9BE-FF96E979683D}" type="slidenum">
              <a:rPr lang="he-IL" sz="1200"/>
              <a:pPr/>
              <a:t>27</a:t>
            </a:fld>
            <a:endParaRPr lang="en-US" sz="12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FAA1CB-CBAB-4ABB-9F9D-86C23BDC3FE4}" type="slidenum">
              <a:rPr lang="he-IL" altLang="he-IL"/>
              <a:pPr/>
              <a:t>4</a:t>
            </a:fld>
            <a:endParaRPr lang="en-US" altLang="he-IL"/>
          </a:p>
        </p:txBody>
      </p:sp>
      <p:sp>
        <p:nvSpPr>
          <p:cNvPr id="430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 altLang="he-IL"/>
          </a:p>
        </p:txBody>
      </p:sp>
    </p:spTree>
    <p:extLst>
      <p:ext uri="{BB962C8B-B14F-4D97-AF65-F5344CB8AC3E}">
        <p14:creationId xmlns:p14="http://schemas.microsoft.com/office/powerpoint/2010/main" val="3786155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A804301-DFE6-7742-A1B8-FBE7C18AF7ED}" type="slidenum">
              <a:rPr lang="he-IL" sz="1200"/>
              <a:pPr/>
              <a:t>28</a:t>
            </a:fld>
            <a:endParaRPr 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696913"/>
            <a:ext cx="4648200" cy="3486150"/>
          </a:xfrm>
          <a:solidFill>
            <a:srgbClr val="FFFFFF"/>
          </a:solidFill>
          <a:ln w="12700" cap="flat"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3" y="4417404"/>
            <a:ext cx="5049849" cy="41833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854" tIns="45927" rIns="91854" bIns="45927"/>
          <a:lstStyle/>
          <a:p>
            <a:endParaRPr lang="he-IL" dirty="0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79BC11A-6884-124D-A973-101E896069B8}" type="slidenum">
              <a:rPr lang="he-IL" sz="1200"/>
              <a:pPr/>
              <a:t>29</a:t>
            </a:fld>
            <a:endParaRPr 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 dirty="0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8F2006F-3585-BC41-83B0-1F8C4BAF99F3}" type="slidenum">
              <a:rPr lang="he-IL" sz="1200"/>
              <a:pPr/>
              <a:t>30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696913"/>
            <a:ext cx="4648200" cy="3486150"/>
          </a:xfrm>
          <a:solidFill>
            <a:srgbClr val="FFFFFF"/>
          </a:solidFill>
          <a:ln w="12700" cap="flat"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3" y="4417404"/>
            <a:ext cx="5049849" cy="41833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854" tIns="45927" rIns="91854" bIns="45927"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8F2006F-3585-BC41-83B0-1F8C4BAF99F3}" type="slidenum">
              <a:rPr lang="he-IL" sz="1200"/>
              <a:pPr/>
              <a:t>31</a:t>
            </a:fld>
            <a:endParaRPr 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9188" y="696913"/>
            <a:ext cx="4648200" cy="3486150"/>
          </a:xfrm>
          <a:solidFill>
            <a:srgbClr val="FFFFFF"/>
          </a:solidFill>
          <a:ln w="12700" cap="flat"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3" y="4417404"/>
            <a:ext cx="5049849" cy="418338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854" tIns="45927" rIns="91854" bIns="45927"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8BD2AA8-0CB1-E747-B8CD-FAA336DC5090}" type="slidenum">
              <a:rPr lang="he-IL" sz="1200"/>
              <a:pPr/>
              <a:t>33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 dirty="0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A6AF0-CD9F-41D6-ACC8-D6D8395B9E7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15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C0CC327-EAB9-0140-BF69-F3EB90555D4C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31E226F-76A4-C649-927E-2E1194F07038}" type="slidenum">
              <a:rPr lang="he-IL" sz="1200"/>
              <a:pPr>
                <a:defRPr/>
              </a:pPr>
              <a:t>39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he-IL" dirty="0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31E226F-76A4-C649-927E-2E1194F07038}" type="slidenum">
              <a:rPr lang="he-IL" sz="1200"/>
              <a:pPr>
                <a:defRPr/>
              </a:pPr>
              <a:t>40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he-IL" dirty="0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131E226F-76A4-C649-927E-2E1194F07038}" type="slidenum">
              <a:rPr lang="he-IL" sz="1200"/>
              <a:pPr>
                <a:defRPr/>
              </a:pPr>
              <a:t>41</a:t>
            </a:fld>
            <a:endParaRPr 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he-IL" dirty="0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A6AF0-CD9F-41D6-ACC8-D6D8395B9E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95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6D16915-7BDC-9446-9026-9DF9F28E820A}" type="slidenum">
              <a:rPr lang="he-IL" sz="1200"/>
              <a:pPr>
                <a:defRPr/>
              </a:pPr>
              <a:t>44</a:t>
            </a:fld>
            <a:endParaRPr 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r>
              <a:rPr lang="he-IL" dirty="0" smtClean="0">
                <a:latin typeface="Times New Roman" charset="0"/>
                <a:cs typeface="Arial" charset="0"/>
              </a:rPr>
              <a:t>להוסיף פתק</a:t>
            </a:r>
            <a:endParaRPr lang="he-IL" dirty="0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FD3B7A-4226-2E43-90CC-76D1440671A6}" type="slidenum">
              <a:rPr lang="he-IL"/>
              <a:pPr/>
              <a:t>45</a:t>
            </a:fld>
            <a:endParaRPr lang="en-US"/>
          </a:p>
        </p:txBody>
      </p:sp>
      <p:sp>
        <p:nvSpPr>
          <p:cNvPr id="55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8C8CA-4D2C-D845-B8C3-3498AF35E59F}" type="slidenum">
              <a:rPr lang="he-IL"/>
              <a:pPr/>
              <a:t>46</a:t>
            </a:fld>
            <a:endParaRPr lang="en-US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AB49EE0-90E6-3347-AA32-E3FCC417B938}" type="slidenum">
              <a:rPr lang="he-IL"/>
              <a:pPr/>
              <a:t>47</a:t>
            </a:fld>
            <a:endParaRPr lang="en-US"/>
          </a:p>
        </p:txBody>
      </p:sp>
      <p:sp>
        <p:nvSpPr>
          <p:cNvPr id="563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7EC259-25FA-7644-A64D-88F70E3BDE22}" type="slidenum">
              <a:rPr lang="he-IL"/>
              <a:pPr/>
              <a:t>58</a:t>
            </a:fld>
            <a:endParaRPr lang="en-US"/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7EC259-25FA-7644-A64D-88F70E3BDE22}" type="slidenum">
              <a:rPr lang="he-IL"/>
              <a:pPr/>
              <a:t>61</a:t>
            </a:fld>
            <a:endParaRPr lang="en-US"/>
          </a:p>
        </p:txBody>
      </p:sp>
      <p:sp>
        <p:nvSpPr>
          <p:cNvPr id="54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ensures a notion of FIFO:</a:t>
            </a:r>
            <a:r>
              <a:rPr lang="en-US" sz="1200" b="1" dirty="0" smtClean="0">
                <a:solidFill>
                  <a:schemeClr val="tx1"/>
                </a:solidFill>
              </a:rPr>
              <a:t> if process </a:t>
            </a:r>
            <a:r>
              <a:rPr lang="en-US" sz="1200" b="1" dirty="0" err="1" smtClean="0">
                <a:solidFill>
                  <a:schemeClr val="tx1"/>
                </a:solidFill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</a:rPr>
              <a:t> is waiting and thread j has not yet started the entry, then j will not enter the CS before </a:t>
            </a:r>
            <a:r>
              <a:rPr lang="en-US" sz="1200" b="1" dirty="0" err="1" smtClean="0">
                <a:solidFill>
                  <a:schemeClr val="tx1"/>
                </a:solidFill>
              </a:rPr>
              <a:t>i</a:t>
            </a:r>
            <a:r>
              <a:rPr lang="en-US" sz="1200" b="1" dirty="0" smtClean="0">
                <a:solidFill>
                  <a:schemeClr val="tx1"/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A6AF0-CD9F-41D6-ACC8-D6D8395B9E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0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A6AF0-CD9F-41D6-ACC8-D6D8395B9E7A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1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B9E292FB-6C47-0342-A208-8E252B36BA2B}" type="slidenum">
              <a:rPr lang="he-IL" sz="1200"/>
              <a:pPr/>
              <a:t>73</a:t>
            </a:fld>
            <a:endParaRPr lang="en-US" sz="120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98175BE-B98C-5348-AA11-9D5576BDAC3A}" type="slidenum">
              <a:rPr lang="he-IL" sz="1200"/>
              <a:pPr/>
              <a:t>74</a:t>
            </a:fld>
            <a:endParaRPr lang="en-US" sz="120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A6AF0-CD9F-41D6-ACC8-D6D8395B9E7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58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AAF482D-5E65-9A44-9D71-4E3A4A758B09}" type="slidenum">
              <a:rPr lang="he-IL" sz="1200"/>
              <a:pPr/>
              <a:t>75</a:t>
            </a:fld>
            <a:endParaRPr lang="en-US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3C36064-C173-8F45-9195-852F490ADEB3}" type="slidenum">
              <a:rPr lang="he-IL" sz="1200"/>
              <a:pPr/>
              <a:t>76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Dispatcher needs to be as fast as possible.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CA6AF0-CD9F-41D6-ACC8-D6D8395B9E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95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78B12CE-AC29-0E4A-B38C-F7B41B0181B2}" type="slidenum">
              <a:rPr lang="he-IL" sz="1200"/>
              <a:pPr/>
              <a:t>11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51122" indent="-28889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55573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17802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80031" indent="-23111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42261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004490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66719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928948" indent="-23111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101D338-E73F-9E46-BA84-9641949C32CD}" type="slidenum">
              <a:rPr lang="he-IL" sz="1200"/>
              <a:pPr/>
              <a:t>12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he-IL">
              <a:latin typeface="Times New Roman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6644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69894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8040" y="35612"/>
            <a:ext cx="695635" cy="1462640"/>
            <a:chOff x="406400" y="585786"/>
            <a:chExt cx="1219200" cy="19597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75883"/>
            <a:stretch/>
          </p:blipFill>
          <p:spPr>
            <a:xfrm>
              <a:off x="406400" y="585786"/>
              <a:ext cx="1219200" cy="168514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82600" y="2133123"/>
              <a:ext cx="323654" cy="412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34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OS-2013 -DD - Intro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OS-2013 -DD - Intro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OS-2013 -DD - Intro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00" y="0"/>
            <a:ext cx="1524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OS-2013 -DD - Intro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OS-2013 -DD - Intro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OS-2013 -DD - Intro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620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 smtClean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5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ＭＳ Ｐゴシック" charset="-128"/>
                <a:cs typeface="ＭＳ Ｐゴシック" charset="-128"/>
              </a:rPr>
              <a:t>Click to edit Master title style</a:t>
            </a:r>
            <a:endParaRPr kumimoji="0" lang="en-US" sz="4400" b="0" i="0" u="none" strike="noStrike" kern="1200" cap="none" spc="-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086600" cy="1143000"/>
          </a:xfr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77724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941763"/>
            <a:ext cx="77724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KA_STAR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77724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941763"/>
            <a:ext cx="77724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050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8457" y="0"/>
            <a:ext cx="8229600" cy="623944"/>
          </a:xfr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600" b="0" kern="1200" baseline="0" dirty="0">
                <a:solidFill>
                  <a:schemeClr val="bg1"/>
                </a:solidFill>
                <a:effectLst/>
                <a:latin typeface="Tahoma" pitchFamily="34" charset="0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Title</a:t>
            </a:r>
            <a:endParaRPr lang="ko-KR" alt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7933" y="860612"/>
            <a:ext cx="8502922" cy="5615492"/>
          </a:xfrm>
        </p:spPr>
        <p:txBody>
          <a:bodyPr>
            <a:normAutofit/>
          </a:bodyPr>
          <a:lstStyle>
            <a:lvl1pPr marL="355600" indent="-355600">
              <a:defRPr sz="2800" b="0"/>
            </a:lvl1pPr>
            <a:lvl2pPr marL="720725" indent="-371475">
              <a:defRPr sz="2800" b="0"/>
            </a:lvl2pPr>
            <a:lvl3pPr marL="989013" indent="-292100">
              <a:defRPr sz="2400" b="0"/>
            </a:lvl3pPr>
            <a:lvl4pPr>
              <a:defRPr sz="2000" b="0"/>
            </a:lvl4pPr>
            <a:lvl5pPr>
              <a:defRPr sz="1600" b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dirty="0" smtClean="0"/>
              <a:t>First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Second</a:t>
            </a:r>
            <a:endParaRPr lang="ko-KR" altLang="en-US" dirty="0" smtClean="0"/>
          </a:p>
          <a:p>
            <a:pPr lvl="2"/>
            <a:r>
              <a:rPr lang="en-US" altLang="ko-KR" dirty="0" smtClean="0"/>
              <a:t>Third</a:t>
            </a:r>
            <a:endParaRPr lang="ko-KR" altLang="en-US" dirty="0" smtClean="0"/>
          </a:p>
          <a:p>
            <a:pPr lvl="3"/>
            <a:r>
              <a:rPr lang="en-US" altLang="ko-KR" dirty="0" smtClean="0"/>
              <a:t>Fourth </a:t>
            </a:r>
            <a:endParaRPr lang="ko-KR" altLang="en-US" dirty="0" smtClean="0"/>
          </a:p>
          <a:p>
            <a:pPr lvl="4"/>
            <a:r>
              <a:rPr lang="en-US" altLang="ko-KR" dirty="0" smtClean="0"/>
              <a:t>Fifth </a:t>
            </a:r>
            <a:endParaRPr lang="ko-KR" altLang="en-US" dirty="0"/>
          </a:p>
        </p:txBody>
      </p:sp>
      <p:sp>
        <p:nvSpPr>
          <p:cNvPr id="7" name="슬라이드 번호 개체 틀 3"/>
          <p:cNvSpPr>
            <a:spLocks noGrp="1"/>
          </p:cNvSpPr>
          <p:nvPr userDrawn="1">
            <p:ph type="sldNum" sz="quarter" idx="4"/>
          </p:nvPr>
        </p:nvSpPr>
        <p:spPr>
          <a:xfrm>
            <a:off x="8515349" y="6637389"/>
            <a:ext cx="409575" cy="149203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96652B35-718D-4E28-AFEB-B694A3B357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7204355" y="6361043"/>
            <a:ext cx="1064594" cy="25841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5497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4500"/>
            <a:ext cx="7772400" cy="850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533400" y="1333500"/>
            <a:ext cx="3810000" cy="4648200"/>
          </a:xfrm>
        </p:spPr>
        <p:txBody>
          <a:bodyPr/>
          <a:lstStyle/>
          <a:p>
            <a:pPr lvl="0"/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3335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408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KA_STA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7F459BE-B10C-4E4F-9B45-143E01A25B82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27432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63C901-B39E-124A-A5EC-75916F0A3A78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KA_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29688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85FEBD-976F-7448-ABEF-9049BFFDE938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6200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1" name="Rectangle 10"/>
          <p:cNvSpPr/>
          <p:nvPr userDrawn="1"/>
        </p:nvSpPr>
        <p:spPr>
          <a:xfrm>
            <a:off x="8077200" y="0"/>
            <a:ext cx="304800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458200" y="0"/>
            <a:ext cx="152400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41081" y="0"/>
            <a:ext cx="45719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763000" y="0"/>
            <a:ext cx="3810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16D88A-FE07-144E-AEED-5C827A530ADB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85E025-0ED8-1B4A-AEB9-A76393FC5C04}" type="datetime1">
              <a:rPr lang="en-US" smtClean="0"/>
              <a:t>3/19/17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159E9B-AF6A-4C41-B72C-5B75B4C2AC21}" type="datetime1">
              <a:rPr lang="en-US" smtClean="0"/>
              <a:t>3/19/17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Huji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KA_START_hu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924800" y="4926298"/>
            <a:ext cx="1219200" cy="1931702"/>
            <a:chOff x="406400" y="585786"/>
            <a:chExt cx="1637545" cy="228600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r="75883"/>
            <a:stretch/>
          </p:blipFill>
          <p:spPr>
            <a:xfrm>
              <a:off x="406400" y="585786"/>
              <a:ext cx="1219200" cy="168514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82600" y="2133123"/>
              <a:ext cx="156134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HEBREW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UNIVERSITY</a:t>
              </a:r>
            </a:p>
            <a:p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OF JERUSALEM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83A253-AF35-FA43-89A0-5E1AE655D3C9}" type="datetime1">
              <a:rPr lang="en-US" smtClean="0"/>
              <a:t>3/19/17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3AD54D-F310-4340-903A-72C159D42BE2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10EE3A-4681-D547-A49B-85ACFB0A4B3F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29BF1E-17F7-7A4E-A542-01BB2E487F05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772171-616D-F342-B97A-C123E27041DA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772400" cy="1295400"/>
          </a:xfr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77724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941763"/>
            <a:ext cx="77724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90E5F-881E-1D41-B648-5EFE85021F1D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6529E-91C7-4A4A-B2CD-036DEFB301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48EFF8-ABC7-784A-A0DA-6FD2859142AB}" type="datetime1">
              <a:rPr lang="en-US" smtClean="0"/>
              <a:t>3/19/17</a:t>
            </a:fld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A8A27-CA64-42A9-976C-B3500A970F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620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 smtClean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600200"/>
            <a:ext cx="4572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EDD26-F1EC-E240-9551-E2C1DB2E6AE4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2A979-B148-45FC-97CC-0F3AA71DC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8486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 smtClean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600200"/>
            <a:ext cx="7772400" cy="4530725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17C0B-B7E4-A747-A572-E135B2CC8C4C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4C9D8-A567-4445-B416-29F4CB22A8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7724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 smtClean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smtClean="0"/>
              <a:t>Click to edit Master title style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086600" cy="1143000"/>
          </a:xfr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77724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941763"/>
            <a:ext cx="77724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DDD37C-6180-984C-A20B-84589CE42E14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39297-BFA2-48BC-9E1E-8E7B26D3A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epness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KA_START_hu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0"/>
            <a:ext cx="7772400" cy="1470025"/>
          </a:xfrm>
          <a:solidFill>
            <a:schemeClr val="tx2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4561991"/>
            <a:ext cx="1001332" cy="936104"/>
          </a:xfrm>
          <a:prstGeom prst="rect">
            <a:avLst/>
          </a:prstGeom>
        </p:spPr>
      </p:pic>
      <p:pic>
        <p:nvPicPr>
          <p:cNvPr id="10" name="Picture 9" descr="image (1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99392"/>
            <a:ext cx="1982337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2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KA_STAR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BC569D-B037-CA44-9998-C72C79BACA62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27432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51E8F3-D5E8-EA4F-8508-29668EA8A0F7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KA_ALL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29688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F696DD-1FD6-084F-97F9-4C7E0BEDEA50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6200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1" name="Rectangle 10"/>
          <p:cNvSpPr/>
          <p:nvPr userDrawn="1"/>
        </p:nvSpPr>
        <p:spPr>
          <a:xfrm>
            <a:off x="8077200" y="0"/>
            <a:ext cx="304800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458200" y="0"/>
            <a:ext cx="152400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41081" y="0"/>
            <a:ext cx="45719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763000" y="0"/>
            <a:ext cx="3810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8537E3-1851-054E-A497-C72CBF6CE44A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880F9-6FD4-5D4C-B48C-0D89F35464B9}" type="datetime1">
              <a:rPr lang="en-US" smtClean="0"/>
              <a:t>3/19/17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60DF260-5FB8-DC45-9CAF-5476FC966327}" type="datetime1">
              <a:rPr lang="en-US" smtClean="0"/>
              <a:t>3/19/17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6066B0-EB70-1646-A0C9-357D6FDB825F}" type="datetime1">
              <a:rPr lang="en-US" smtClean="0"/>
              <a:t>3/19/17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FBD68F-EB00-2644-9E98-698C9B554328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0313B9-3502-B942-9457-1FF4962C8F99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D8451D8-AF20-EA4A-B632-07EBD4DB66C8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eepness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KA_START_hu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0"/>
            <a:ext cx="7772400" cy="1470025"/>
          </a:xfrm>
          <a:solidFill>
            <a:schemeClr val="tx2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4561991"/>
            <a:ext cx="1001332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39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5B933E-3888-B941-BB51-896FF7A223A4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0312D-CC07-413F-826A-B247A5B4D1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772400" cy="1295400"/>
          </a:xfr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77724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941763"/>
            <a:ext cx="77724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8AD4D3-0D6E-F44A-B0D5-51A259D64A58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6529E-91C7-4A4A-B2CD-036DEFB301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 userDrawn="1"/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600200"/>
            <a:ext cx="38100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941763"/>
            <a:ext cx="38100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9A65B9-FCD8-214A-86EC-0C8BB7B986A6}" type="datetime1">
              <a:rPr lang="en-US" smtClean="0"/>
              <a:t>3/19/17</a:t>
            </a:fld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A8A27-CA64-42A9-976C-B3500A970F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620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 smtClean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dirty="0" smtClean="0"/>
              <a:t>Click to edit Master title style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600200"/>
            <a:ext cx="4572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38100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9FE12-4096-4747-8FDF-BDADD22932E2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02A979-B148-45FC-97CC-0F3AA71DC7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8486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 smtClean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smtClean="0"/>
              <a:t>Click to edit Master title style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600200"/>
            <a:ext cx="7772400" cy="4530725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0A423B-C203-A544-828D-51A5D027C5F4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14C9D8-A567-4445-B416-29F4CB22A8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77724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 dirty="0" smtClean="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Title 1"/>
          <p:cNvSpPr txBox="1">
            <a:spLocks/>
          </p:cNvSpPr>
          <p:nvPr userDrawn="1"/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smtClean="0"/>
              <a:t>Click to edit Master title style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7813"/>
            <a:ext cx="7086600" cy="1143000"/>
          </a:xfr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600200"/>
            <a:ext cx="77724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941763"/>
            <a:ext cx="77724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A16E59-26B6-374B-9DEC-DE12397853BB}" type="datetime1">
              <a:rPr lang="en-US" smtClean="0"/>
              <a:t>3/19/17</a:t>
            </a:fld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539297-BFA2-48BC-9E1E-8E7B26D3A4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050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44500"/>
            <a:ext cx="7772400" cy="8509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533400" y="1333500"/>
            <a:ext cx="3810000" cy="4648200"/>
          </a:xfrm>
        </p:spPr>
        <p:txBody>
          <a:bodyPr/>
          <a:lstStyle/>
          <a:p>
            <a:pPr lvl="0"/>
            <a:endParaRPr lang="he-IL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95800" y="13335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Operating Systems : Lecture</a:t>
            </a:r>
            <a:r>
              <a:rPr lang="en-US">
                <a:solidFill>
                  <a:srgbClr val="010000"/>
                </a:solidFill>
              </a:rPr>
              <a:t> </a:t>
            </a:r>
            <a:r>
              <a:rPr lang="en-US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67446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Huji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66992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84333" y="-486833"/>
            <a:ext cx="3788834" cy="2328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01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27432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REKA_ALL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929688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95400" y="1600200"/>
            <a:ext cx="76200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077200" y="0"/>
            <a:ext cx="304800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58200" y="0"/>
            <a:ext cx="152400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641081" y="0"/>
            <a:ext cx="45719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763000" y="0"/>
            <a:ext cx="3810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27432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US" sz="4400" kern="1200" spc="-150">
                <a:solidFill>
                  <a:srgbClr val="FFFFFF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7.xml"/><Relationship Id="rId19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9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fld id="{FA1D694D-8C4C-4F6B-986F-3B4CC905C6EC}" type="slidenum">
              <a:rPr lang="en-US" smtClean="0"/>
              <a:pPr/>
              <a:t>‹#›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77200" y="0"/>
            <a:ext cx="304800" cy="1295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58200" y="0"/>
            <a:ext cx="152400" cy="1295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641081" y="0"/>
            <a:ext cx="45719" cy="12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763000" y="0"/>
            <a:ext cx="3810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  <p:sldLayoutId id="2147483971" r:id="rId19"/>
    <p:sldLayoutId id="2147483972" r:id="rId20"/>
    <p:sldLayoutId id="2147483973" r:id="rId21"/>
    <p:sldLayoutId id="2147484011" r:id="rId22"/>
    <p:sldLayoutId id="2147484012" r:id="rId23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 spc="-150">
          <a:solidFill>
            <a:srgbClr val="FFFFFF"/>
          </a:solidFill>
          <a:latin typeface="Trebuchet MS"/>
          <a:ea typeface="ＭＳ Ｐゴシック" charset="-128"/>
          <a:cs typeface="Trebuchet M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Trebuchet MS"/>
          <a:ea typeface="ＭＳ Ｐゴシック" charset="-128"/>
          <a:cs typeface="Trebuchet M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Trebuchet MS"/>
          <a:ea typeface="ＭＳ Ｐゴシック" charset="-128"/>
          <a:cs typeface="Trebuchet M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Trebuchet MS"/>
          <a:ea typeface="ＭＳ Ｐゴシック" charset="-128"/>
          <a:cs typeface="Trebuchet M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rebuchet MS"/>
          <a:ea typeface="ＭＳ Ｐゴシック" charset="-128"/>
          <a:cs typeface="Trebuchet M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rebuchet MS"/>
          <a:ea typeface="ＭＳ Ｐゴシック" charset="-128"/>
          <a:cs typeface="Trebuchet M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fld id="{746E9CD4-7A14-6643-9162-BA7BB2E57BBF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fld id="{1970312D-CC07-413F-826A-B247A5B4D17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77200" y="0"/>
            <a:ext cx="304800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58200" y="0"/>
            <a:ext cx="152400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41081" y="0"/>
            <a:ext cx="45719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63000" y="0"/>
            <a:ext cx="3810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  <p:sldLayoutId id="2147483990" r:id="rId15"/>
    <p:sldLayoutId id="2147483991" r:id="rId1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 spc="-150">
          <a:solidFill>
            <a:srgbClr val="FFFFFF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8001000" cy="1295400"/>
          </a:xfrm>
          <a:prstGeom prst="rect">
            <a:avLst/>
          </a:prstGeom>
          <a:solidFill>
            <a:srgbClr val="F69939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fld id="{26FC3F99-F1F0-B84B-8C59-D5C2A0653A46}" type="datetime1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</a:defRPr>
            </a:lvl1pPr>
          </a:lstStyle>
          <a:p>
            <a:fld id="{1970312D-CC07-413F-826A-B247A5B4D17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77200" y="0"/>
            <a:ext cx="304800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58200" y="0"/>
            <a:ext cx="152400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41081" y="0"/>
            <a:ext cx="45719" cy="1295400"/>
          </a:xfrm>
          <a:prstGeom prst="rect">
            <a:avLst/>
          </a:prstGeom>
          <a:solidFill>
            <a:srgbClr val="F69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763000" y="0"/>
            <a:ext cx="3810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  <p:sldLayoutId id="2147484010" r:id="rId1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 spc="-150">
          <a:solidFill>
            <a:srgbClr val="FFFFFF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FFFFFF"/>
          </a:solidFill>
          <a:latin typeface="Calibri" pitchFamily="34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7.jpeg"/><Relationship Id="rId5" Type="http://schemas.openxmlformats.org/officeDocument/2006/relationships/image" Target="../media/image20.jp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7.xml"/><Relationship Id="rId5" Type="http://schemas.openxmlformats.org/officeDocument/2006/relationships/image" Target="../media/image3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Operating Systems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Hay </a:t>
            </a:r>
          </a:p>
          <a:p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1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27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Scheduler and a Dispatcher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600200"/>
            <a:ext cx="8741611" cy="4525963"/>
          </a:xfrm>
        </p:spPr>
        <p:txBody>
          <a:bodyPr/>
          <a:lstStyle/>
          <a:p>
            <a:r>
              <a:rPr lang="en-US" b="1" dirty="0" smtClean="0"/>
              <a:t>CPU Scheduler: </a:t>
            </a:r>
            <a:r>
              <a:rPr lang="en-US" dirty="0" smtClean="0"/>
              <a:t>Decide which process should run on the CPU (and sometimes for how long)</a:t>
            </a:r>
          </a:p>
          <a:p>
            <a:pPr lvl="1"/>
            <a:r>
              <a:rPr lang="en-US" dirty="0" smtClean="0"/>
              <a:t>“Short-term scheduling”; tens/hundreds times a second</a:t>
            </a:r>
          </a:p>
          <a:p>
            <a:r>
              <a:rPr lang="en-US" b="1" dirty="0" smtClean="0"/>
              <a:t>Dispatcher: </a:t>
            </a:r>
            <a:r>
              <a:rPr lang="en-US" dirty="0" smtClean="0"/>
              <a:t>The module responsible on executing the CPU scheduler decisions:</a:t>
            </a:r>
          </a:p>
          <a:p>
            <a:pPr lvl="1"/>
            <a:r>
              <a:rPr lang="en-US" dirty="0" smtClean="0"/>
              <a:t>Context switch </a:t>
            </a:r>
          </a:p>
          <a:p>
            <a:pPr lvl="1"/>
            <a:r>
              <a:rPr lang="en-US" dirty="0" smtClean="0"/>
              <a:t>Switching back to user mode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10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55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rPr>
              <a:t> </a:t>
            </a:r>
            <a:r>
              <a:rPr lang="en-US" dirty="0"/>
              <a:t>Creation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 </a:t>
            </a:r>
            <a:r>
              <a:rPr lang="en-US" dirty="0"/>
              <a:t>initialization</a:t>
            </a:r>
          </a:p>
          <a:p>
            <a:r>
              <a:rPr lang="en-US" dirty="0"/>
              <a:t>Execution of a process creation system call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ork()</a:t>
            </a:r>
            <a:endParaRPr lang="he-IL" dirty="0" smtClean="0"/>
          </a:p>
          <a:p>
            <a:r>
              <a:rPr lang="en-US" dirty="0" smtClean="0"/>
              <a:t>User </a:t>
            </a:r>
            <a:r>
              <a:rPr lang="en-US" dirty="0"/>
              <a:t>request to create a new process</a:t>
            </a:r>
          </a:p>
          <a:p>
            <a:pPr lvl="1"/>
            <a:r>
              <a:rPr lang="en-US" dirty="0"/>
              <a:t>Double click on an icon, typing a command</a:t>
            </a:r>
          </a:p>
          <a:p>
            <a:r>
              <a:rPr lang="en-US" dirty="0"/>
              <a:t>Initiation of a batch job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  <a:latin typeface="Arial Narrow" charset="0"/>
              </a:rPr>
              <a:t> </a:t>
            </a:r>
            <a:r>
              <a:rPr lang="en-US" dirty="0"/>
              <a:t>Termination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 </a:t>
            </a:r>
            <a:r>
              <a:rPr lang="en-US" dirty="0"/>
              <a:t>exit (voluntary)</a:t>
            </a:r>
          </a:p>
          <a:p>
            <a:r>
              <a:rPr lang="en-US" dirty="0"/>
              <a:t>Error exit (voluntary)</a:t>
            </a:r>
          </a:p>
          <a:p>
            <a:pPr lvl="1"/>
            <a:r>
              <a:rPr lang="en-US" dirty="0"/>
              <a:t>The process discover a fatal error :</a:t>
            </a:r>
          </a:p>
          <a:p>
            <a:pPr lvl="2"/>
            <a:r>
              <a:rPr lang="en-US" dirty="0"/>
              <a:t> </a:t>
            </a:r>
            <a:r>
              <a:rPr lang="en-US" b="1" dirty="0"/>
              <a:t>cc </a:t>
            </a:r>
            <a:r>
              <a:rPr lang="en-US" b="1" dirty="0" err="1"/>
              <a:t>foo.c</a:t>
            </a:r>
            <a:r>
              <a:rPr lang="en-US" b="1" dirty="0"/>
              <a:t> </a:t>
            </a:r>
            <a:r>
              <a:rPr lang="en-US" dirty="0" smtClean="0"/>
              <a:t>when </a:t>
            </a:r>
            <a:r>
              <a:rPr lang="en-US" b="1" dirty="0"/>
              <a:t>no file </a:t>
            </a:r>
            <a:r>
              <a:rPr lang="en-US" b="1" dirty="0" err="1"/>
              <a:t>foo.c</a:t>
            </a:r>
            <a:endParaRPr lang="en-US" b="1" dirty="0"/>
          </a:p>
          <a:p>
            <a:r>
              <a:rPr lang="en-US" dirty="0"/>
              <a:t>Fatal error (involuntary)</a:t>
            </a:r>
          </a:p>
          <a:p>
            <a:pPr lvl="1"/>
            <a:r>
              <a:rPr lang="en-US" dirty="0"/>
              <a:t>Dividing by zero</a:t>
            </a:r>
          </a:p>
          <a:p>
            <a:r>
              <a:rPr lang="en-US" dirty="0"/>
              <a:t>Killed by another process (involuntary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More on this later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dirty="0"/>
              <a:t>Ready Queue And Various </a:t>
            </a:r>
            <a:r>
              <a:rPr lang="en-US" sz="3200" dirty="0" smtClean="0"/>
              <a:t>I</a:t>
            </a:r>
            <a:r>
              <a:rPr lang="en-US" sz="3200" dirty="0"/>
              <a:t>/O Device Queues</a:t>
            </a:r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CDB633-9F9E-491D-8AF2-78DC3DB5D20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6" y="1573394"/>
            <a:ext cx="5822950" cy="502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8176" y="3340100"/>
            <a:ext cx="4794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IO </a:t>
            </a:r>
          </a:p>
          <a:p>
            <a:r>
              <a:rPr lang="en-US" sz="1000" dirty="0" err="1" smtClean="0"/>
              <a:t>Dev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908176" y="2451100"/>
            <a:ext cx="4794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IO </a:t>
            </a:r>
          </a:p>
          <a:p>
            <a:r>
              <a:rPr lang="en-US" sz="1000" dirty="0" err="1" smtClean="0"/>
              <a:t>Dev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70729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</a:t>
            </a:r>
            <a:r>
              <a:rPr lang="en-US" dirty="0" smtClean="0"/>
              <a:t>Switch between Processes</a:t>
            </a:r>
            <a:endParaRPr lang="en-US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Save processor context, including program counter and other registers</a:t>
            </a:r>
          </a:p>
          <a:p>
            <a:pPr>
              <a:buClrTx/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Update the </a:t>
            </a:r>
            <a:r>
              <a:rPr lang="en-US" sz="2400" dirty="0" smtClean="0">
                <a:solidFill>
                  <a:schemeClr val="tx1"/>
                </a:solidFill>
              </a:rPr>
              <a:t>PCB with </a:t>
            </a:r>
            <a:r>
              <a:rPr lang="en-US" sz="2400" dirty="0">
                <a:solidFill>
                  <a:schemeClr val="tx1"/>
                </a:solidFill>
              </a:rPr>
              <a:t>the new state and any accounting information</a:t>
            </a:r>
          </a:p>
          <a:p>
            <a:pPr>
              <a:buClrTx/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Move </a:t>
            </a:r>
            <a:r>
              <a:rPr lang="en-US" sz="2400" dirty="0" smtClean="0">
                <a:solidFill>
                  <a:schemeClr val="tx1"/>
                </a:solidFill>
              </a:rPr>
              <a:t>PCB to </a:t>
            </a:r>
            <a:r>
              <a:rPr lang="en-US" sz="2400" dirty="0">
                <a:solidFill>
                  <a:schemeClr val="tx1"/>
                </a:solidFill>
              </a:rPr>
              <a:t>appropriate queue - ready, </a:t>
            </a:r>
            <a:r>
              <a:rPr lang="en-US" sz="2400" dirty="0" smtClean="0">
                <a:solidFill>
                  <a:schemeClr val="tx1"/>
                </a:solidFill>
              </a:rPr>
              <a:t>blocked/waiting 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buClrTx/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Select another process for execution</a:t>
            </a:r>
          </a:p>
          <a:p>
            <a:pPr>
              <a:buClrTx/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Update the </a:t>
            </a:r>
            <a:r>
              <a:rPr lang="en-US" sz="2400" dirty="0" smtClean="0">
                <a:solidFill>
                  <a:schemeClr val="tx1"/>
                </a:solidFill>
              </a:rPr>
              <a:t>PCB of </a:t>
            </a:r>
            <a:r>
              <a:rPr lang="en-US" sz="2400" dirty="0">
                <a:solidFill>
                  <a:schemeClr val="tx1"/>
                </a:solidFill>
              </a:rPr>
              <a:t>the process selected</a:t>
            </a:r>
          </a:p>
          <a:p>
            <a:pPr>
              <a:buClrTx/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Update memory-management data structures</a:t>
            </a:r>
          </a:p>
          <a:p>
            <a:pPr>
              <a:buClrTx/>
              <a:buSzPct val="100000"/>
            </a:pPr>
            <a:r>
              <a:rPr lang="en-US" sz="2400" dirty="0">
                <a:solidFill>
                  <a:schemeClr val="tx1"/>
                </a:solidFill>
              </a:rPr>
              <a:t>Restore context of selected </a:t>
            </a:r>
            <a:r>
              <a:rPr lang="en-US" sz="2400" dirty="0" smtClean="0">
                <a:solidFill>
                  <a:schemeClr val="tx1"/>
                </a:solidFill>
              </a:rPr>
              <a:t>process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80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4400" dirty="0" smtClean="0"/>
              <a:t>Context Switch between Processes</a:t>
            </a:r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CDB633-9F9E-491D-8AF2-78DC3DB5D20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331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1372791"/>
            <a:ext cx="6969125" cy="468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10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3074"/>
          <p:cNvSpPr>
            <a:spLocks noGrp="1" noChangeArrowheads="1"/>
          </p:cNvSpPr>
          <p:nvPr>
            <p:ph type="title"/>
          </p:nvPr>
        </p:nvSpPr>
        <p:spPr/>
        <p:txBody>
          <a:bodyPr lIns="90488" tIns="44450" rIns="90488" bIns="44450"/>
          <a:lstStyle/>
          <a:p>
            <a:r>
              <a:rPr lang="en-US" spc="0" dirty="0"/>
              <a:t>When to Switch a Process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Interrupts</a:t>
            </a:r>
          </a:p>
          <a:p>
            <a:pPr lvl="1"/>
            <a:r>
              <a:rPr lang="en-US" dirty="0" smtClean="0"/>
              <a:t>Clock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process </a:t>
            </a:r>
            <a:r>
              <a:rPr lang="en-US" dirty="0"/>
              <a:t>has executed a full time-</a:t>
            </a:r>
            <a:r>
              <a:rPr lang="en-US" dirty="0" smtClean="0"/>
              <a:t>slice</a:t>
            </a:r>
          </a:p>
          <a:p>
            <a:pPr lvl="1"/>
            <a:r>
              <a:rPr lang="en-US" dirty="0" smtClean="0"/>
              <a:t>I</a:t>
            </a:r>
            <a:r>
              <a:rPr lang="en-US" dirty="0"/>
              <a:t>/O </a:t>
            </a:r>
          </a:p>
          <a:p>
            <a:r>
              <a:rPr lang="en-US" dirty="0"/>
              <a:t>Memory fault</a:t>
            </a:r>
          </a:p>
          <a:p>
            <a:pPr lvl="1"/>
            <a:r>
              <a:rPr lang="en-US" dirty="0"/>
              <a:t>memory address is in virtual </a:t>
            </a:r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More on this later</a:t>
            </a:r>
            <a:endParaRPr lang="en-US" dirty="0"/>
          </a:p>
          <a:p>
            <a:r>
              <a:rPr lang="en-US" dirty="0"/>
              <a:t>System call</a:t>
            </a:r>
          </a:p>
          <a:p>
            <a:r>
              <a:rPr lang="en-US" dirty="0" smtClean="0"/>
              <a:t>Exception</a:t>
            </a:r>
          </a:p>
          <a:p>
            <a:pPr lvl="1"/>
            <a:r>
              <a:rPr lang="en-US" dirty="0" smtClean="0"/>
              <a:t>When error </a:t>
            </a:r>
            <a:r>
              <a:rPr lang="en-US" dirty="0"/>
              <a:t>occurred</a:t>
            </a:r>
          </a:p>
        </p:txBody>
      </p:sp>
    </p:spTree>
    <p:extLst>
      <p:ext uri="{BB962C8B-B14F-4D97-AF65-F5344CB8AC3E}">
        <p14:creationId xmlns:p14="http://schemas.microsoft.com/office/powerpoint/2010/main" val="2837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Communication between Processes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processes want to cooperate with each other:</a:t>
            </a:r>
            <a:endParaRPr lang="en-US" dirty="0"/>
          </a:p>
          <a:p>
            <a:pPr lvl="1"/>
            <a:r>
              <a:rPr lang="en-US" dirty="0" smtClean="0"/>
              <a:t>E.g. share information, break large task into multiple tasks</a:t>
            </a:r>
          </a:p>
          <a:p>
            <a:pPr lvl="1"/>
            <a:r>
              <a:rPr lang="en-US" dirty="0" smtClean="0"/>
              <a:t>On the other hand, processes should be protected from each other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 Inter-process communication (IPC) is provided by the OS, through specific system calls  very high overhead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17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60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ym typeface="Wingdings"/>
              </a:rPr>
              <a:t>Inter-process </a:t>
            </a:r>
            <a:r>
              <a:rPr lang="en-US" sz="4000" dirty="0" smtClean="0">
                <a:sym typeface="Wingdings"/>
              </a:rPr>
              <a:t>Communication </a:t>
            </a:r>
            <a:r>
              <a:rPr lang="en-US" sz="4000" dirty="0">
                <a:sym typeface="Wingdings"/>
              </a:rPr>
              <a:t>(IPC)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Many ways to achieve that:</a:t>
            </a:r>
          </a:p>
          <a:p>
            <a:pPr lvl="1"/>
            <a:r>
              <a:rPr lang="en-US" dirty="0"/>
              <a:t>Specify a segment in the memory that is </a:t>
            </a:r>
            <a:r>
              <a:rPr lang="en-US" i="1" dirty="0"/>
              <a:t>shared, </a:t>
            </a:r>
            <a:r>
              <a:rPr lang="en-US" dirty="0"/>
              <a:t>and all processes can access it</a:t>
            </a:r>
          </a:p>
          <a:p>
            <a:pPr lvl="2"/>
            <a:r>
              <a:rPr lang="en-US" dirty="0"/>
              <a:t>Many times </a:t>
            </a:r>
            <a:r>
              <a:rPr lang="en-US" dirty="0" smtClean="0"/>
              <a:t>implemented through the file system </a:t>
            </a:r>
            <a:endParaRPr lang="en-US" dirty="0"/>
          </a:p>
          <a:p>
            <a:pPr lvl="2"/>
            <a:r>
              <a:rPr lang="en-US" dirty="0" smtClean="0"/>
              <a:t>One writes to a file, one reads from it</a:t>
            </a:r>
          </a:p>
          <a:p>
            <a:pPr lvl="1"/>
            <a:r>
              <a:rPr lang="en-US" dirty="0" smtClean="0"/>
              <a:t>Exchanging messages through communication channel (e.g., the socket interface)</a:t>
            </a:r>
          </a:p>
          <a:p>
            <a:r>
              <a:rPr lang="en-US" dirty="0" smtClean="0"/>
              <a:t>Sometimes classified to either shared-memory or message-passing systems</a:t>
            </a:r>
          </a:p>
          <a:p>
            <a:r>
              <a:rPr lang="en-US" dirty="0" smtClean="0"/>
              <a:t>Create a lot of problem of synchronization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18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532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CONCEPT: THREADS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19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835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22316"/>
            <a:ext cx="3395579" cy="34356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Processes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847516" y="2479842"/>
            <a:ext cx="26670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OS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847516" y="1565442"/>
            <a:ext cx="762000" cy="762000"/>
          </a:xfrm>
          <a:prstGeom prst="roundRect">
            <a:avLst/>
          </a:prstGeom>
          <a:solidFill>
            <a:srgbClr val="00AE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Proc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761916" y="1565442"/>
            <a:ext cx="762000" cy="762000"/>
          </a:xfrm>
          <a:prstGeom prst="roundRect">
            <a:avLst/>
          </a:prstGeom>
          <a:solidFill>
            <a:srgbClr val="FFFF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Proc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904916" y="1565442"/>
            <a:ext cx="762000" cy="762000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Proc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 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9418" y="19464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91200" y="1355544"/>
            <a:ext cx="2133600" cy="5334000"/>
          </a:xfrm>
          <a:prstGeom prst="rect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867400" y="1431744"/>
            <a:ext cx="1905000" cy="1752600"/>
            <a:chOff x="3200400" y="1371600"/>
            <a:chExt cx="1628564" cy="26670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55501" y="1573017"/>
              <a:ext cx="542231" cy="3606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marR="0" indent="0" algn="ctr" defTabSz="914400" latinLnBrk="0">
                <a:lnSpc>
                  <a:spcPct val="100000"/>
                </a:lnSpc>
                <a:buClrTx/>
                <a:buSzTx/>
                <a:buFontTx/>
                <a:buNone/>
                <a:tabLst/>
                <a:defRPr kumimoji="0" sz="1800" b="0" i="0" u="none" strike="noStrike" cap="none" normalizeH="0" baseline="0">
                  <a:ln>
                    <a:noFill/>
                  </a:ln>
                  <a:effectLst/>
                  <a:latin typeface="Gill Sans Light"/>
                  <a:cs typeface="Gill Sans Light"/>
                </a:defRPr>
              </a:lvl1pPr>
            </a:lstStyle>
            <a:p>
              <a:pPr algn="l"/>
              <a:r>
                <a:rPr lang="en-US" sz="1200" dirty="0"/>
                <a:t>code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14424" y="2133599"/>
              <a:ext cx="1002040" cy="56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>
                <a:defRPr>
                  <a:latin typeface="Gill Sans Light"/>
                  <a:cs typeface="Gill Sans Light"/>
                </a:defRPr>
              </a:lvl1pPr>
            </a:lstStyle>
            <a:p>
              <a:pPr algn="l"/>
              <a:r>
                <a:rPr lang="en-US" sz="1200" dirty="0"/>
                <a:t>Static Data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3200400" y="2590799"/>
              <a:ext cx="1628564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0026" y="2666999"/>
              <a:ext cx="533945" cy="330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>
                <a:defRPr>
                  <a:latin typeface="Gill Sans Light"/>
                  <a:cs typeface="Gill Sans Light"/>
                </a:defRPr>
              </a:lvl1pPr>
            </a:lstStyle>
            <a:p>
              <a:pPr algn="l"/>
              <a:r>
                <a:rPr lang="en-US" sz="1200" dirty="0"/>
                <a:t>heap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60897" y="3581400"/>
              <a:ext cx="541578" cy="3107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>
                <a:defRPr>
                  <a:latin typeface="Gill Sans Light"/>
                  <a:cs typeface="Gill Sans Light"/>
                </a:defRPr>
              </a:lvl1pPr>
            </a:lstStyle>
            <a:p>
              <a:pPr algn="l"/>
              <a:r>
                <a:rPr lang="en-US" sz="1200" dirty="0"/>
                <a:t>stack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5943600" y="3397202"/>
            <a:ext cx="1828800" cy="1387342"/>
            <a:chOff x="3200400" y="1638300"/>
            <a:chExt cx="1628564" cy="2427848"/>
          </a:xfrm>
          <a:solidFill>
            <a:srgbClr val="FFFF00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72272" y="1638300"/>
              <a:ext cx="43852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code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2133601"/>
              <a:ext cx="758282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Static Data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05200" y="2667001"/>
              <a:ext cx="427104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heap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29000" y="3581400"/>
              <a:ext cx="43852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stack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5943600" y="5013144"/>
            <a:ext cx="1828800" cy="1387342"/>
            <a:chOff x="3200400" y="1638300"/>
            <a:chExt cx="1628564" cy="2427848"/>
          </a:xfrm>
          <a:solidFill>
            <a:schemeClr val="accent2"/>
          </a:solidFill>
        </p:grpSpPr>
        <p:sp>
          <p:nvSpPr>
            <p:cNvPr id="48" name="Rectangle 47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72272" y="1638300"/>
              <a:ext cx="438525" cy="484748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code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52800" y="2133601"/>
              <a:ext cx="758282" cy="484748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Static Data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05200" y="2667001"/>
              <a:ext cx="427104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heap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29000" y="3581400"/>
              <a:ext cx="43852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stack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7859695" y="12031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0000…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59695" y="6548812"/>
            <a:ext cx="81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FFFF…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59695" y="31843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1</a:t>
            </a:r>
            <a:r>
              <a:rPr lang="en-US" dirty="0" smtClean="0">
                <a:latin typeface="Gill Sans Light"/>
                <a:cs typeface="Gill Sans Light"/>
              </a:rPr>
              <a:t>000…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24800" y="4491412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r>
              <a:rPr lang="en-US" dirty="0">
                <a:latin typeface="Gill Sans Light"/>
                <a:cs typeface="Gill Sans Light"/>
              </a:rPr>
              <a:t>1</a:t>
            </a:r>
            <a:r>
              <a:rPr lang="en-US" dirty="0" smtClean="0">
                <a:latin typeface="Gill Sans Light"/>
                <a:cs typeface="Gill Sans Light"/>
              </a:rPr>
              <a:t>00…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35895" y="49252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3000…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001000" y="6079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3080…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53362" y="40065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Base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990600" y="40065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990600" y="43875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90600" y="4006516"/>
            <a:ext cx="85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1000 …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90600" y="43875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  <a:cs typeface="Gill Sans Light"/>
              </a:rPr>
              <a:t>0</a:t>
            </a:r>
            <a:r>
              <a:rPr lang="en-US" sz="1600" dirty="0" smtClean="0">
                <a:latin typeface="Gill Sans Light"/>
                <a:cs typeface="Gill Sans Light"/>
              </a:rPr>
              <a:t>100…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7727" y="4387516"/>
            <a:ext cx="710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Bound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990600" y="47685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90600" y="47685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Gill Sans Light"/>
                <a:cs typeface="Gill Sans Light"/>
              </a:rPr>
              <a:t>xxxx</a:t>
            </a:r>
            <a:r>
              <a:rPr lang="en-US" sz="1600" dirty="0" smtClean="0">
                <a:latin typeface="Gill Sans Light"/>
                <a:cs typeface="Gill Sans Light"/>
              </a:rPr>
              <a:t>…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21890" y="4768516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Gill Sans Light"/>
                <a:cs typeface="Gill Sans Light"/>
              </a:rPr>
              <a:t>u</a:t>
            </a:r>
            <a:r>
              <a:rPr lang="en-US" sz="1600" dirty="0" err="1" smtClean="0">
                <a:latin typeface="Gill Sans Light"/>
                <a:cs typeface="Gill Sans Light"/>
              </a:rPr>
              <a:t>PC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990600" y="55305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990600" y="58353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990600" y="63687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1890" y="553051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Gill Sans Light"/>
                <a:cs typeface="Gill Sans Light"/>
              </a:rPr>
              <a:t>regs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990600" y="3625516"/>
            <a:ext cx="4572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0" y="362551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Gill Sans Light"/>
                <a:cs typeface="Gill Sans Light"/>
              </a:rPr>
              <a:t>sysmode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6400" y="59993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66800" y="362551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990600" y="51495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36004" y="5149516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PC</a:t>
            </a:r>
            <a:endParaRPr lang="en-US" sz="1600" dirty="0">
              <a:latin typeface="Gill Sans Light"/>
              <a:cs typeface="Gill Sans Light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5410200" y="3412944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5334000" y="4784544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0" name="Curved Connector 79"/>
          <p:cNvCxnSpPr>
            <a:stCxn id="82" idx="3"/>
            <a:endCxn id="37" idx="1"/>
          </p:cNvCxnSpPr>
          <p:nvPr/>
        </p:nvCxnSpPr>
        <p:spPr bwMode="auto">
          <a:xfrm flipV="1">
            <a:off x="2819400" y="3516945"/>
            <a:ext cx="3124200" cy="17849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3" name="Curved Connector 82"/>
          <p:cNvCxnSpPr>
            <a:endCxn id="43" idx="1"/>
          </p:cNvCxnSpPr>
          <p:nvPr/>
        </p:nvCxnSpPr>
        <p:spPr bwMode="auto">
          <a:xfrm flipV="1">
            <a:off x="2700421" y="4616402"/>
            <a:ext cx="3243179" cy="131917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990600" y="5835316"/>
            <a:ext cx="774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00FF…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90600" y="51495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0001…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3328737" y="3636210"/>
            <a:ext cx="3007894" cy="1323474"/>
          </a:xfrm>
          <a:prstGeom prst="wedgeRoundRectCallout">
            <a:avLst>
              <a:gd name="adj1" fmla="val -59500"/>
              <a:gd name="adj2" fmla="val 9179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2 is </a:t>
            </a:r>
            <a:r>
              <a:rPr lang="en-US" i="1" dirty="0" smtClean="0"/>
              <a:t>resident in the CPU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8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Thread of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>
                <a:solidFill>
                  <a:srgbClr val="FF0000"/>
                </a:solidFill>
              </a:rPr>
              <a:t>Thread</a:t>
            </a:r>
            <a:r>
              <a:rPr lang="en-US" altLang="en-US" dirty="0">
                <a:solidFill>
                  <a:srgbClr val="FF0000"/>
                </a:solidFill>
              </a:rPr>
              <a:t>: Single </a:t>
            </a:r>
            <a:r>
              <a:rPr lang="en-US" altLang="en-US" dirty="0" smtClean="0">
                <a:solidFill>
                  <a:srgbClr val="FF0000"/>
                </a:solidFill>
              </a:rPr>
              <a:t>unique path of execution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/>
              <a:t>Up until now, each process had one thread of control</a:t>
            </a:r>
          </a:p>
        </p:txBody>
      </p:sp>
      <p:pic>
        <p:nvPicPr>
          <p:cNvPr id="5" name="Content Placeholder 4" descr="Screen Shot 2016-03-05 at 9.44.58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30" r="-6430"/>
          <a:stretch>
            <a:fillRect/>
          </a:stretch>
        </p:blipFill>
        <p:spPr/>
      </p:pic>
      <p:cxnSp>
        <p:nvCxnSpPr>
          <p:cNvPr id="7" name="Straight Arrow Connector 6"/>
          <p:cNvCxnSpPr/>
          <p:nvPr/>
        </p:nvCxnSpPr>
        <p:spPr>
          <a:xfrm flipH="1">
            <a:off x="6604000" y="4117474"/>
            <a:ext cx="187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2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Concurrent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applications </a:t>
            </a:r>
            <a:r>
              <a:rPr lang="en-US" dirty="0" smtClean="0"/>
              <a:t>need </a:t>
            </a:r>
            <a:r>
              <a:rPr lang="en-US" dirty="0"/>
              <a:t>to perform more than one task at </a:t>
            </a:r>
            <a:r>
              <a:rPr lang="en-US" dirty="0" smtClean="0"/>
              <a:t>once</a:t>
            </a:r>
            <a:endParaRPr lang="en-US" dirty="0"/>
          </a:p>
          <a:p>
            <a:pPr lvl="1"/>
            <a:r>
              <a:rPr lang="en-US" dirty="0"/>
              <a:t>Web browser: retrieve data from the network; display images of data already retrieved</a:t>
            </a:r>
          </a:p>
          <a:p>
            <a:pPr lvl="1"/>
            <a:r>
              <a:rPr lang="en-US" dirty="0"/>
              <a:t>Word processing: process keystrokes; display graphics; perform spell check on the background</a:t>
            </a:r>
          </a:p>
          <a:p>
            <a:pPr lvl="1"/>
            <a:r>
              <a:rPr lang="en-US" dirty="0"/>
              <a:t>Web server: process many requests while listening to new requests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21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325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to do these tasks concurrently?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No concurrency:</a:t>
            </a:r>
            <a:r>
              <a:rPr lang="en-US" dirty="0" smtClean="0"/>
              <a:t> the word processor will wait on a keystroke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evicting the CPU </a:t>
            </a:r>
            <a:r>
              <a:rPr lang="en-US" dirty="0" smtClean="0">
                <a:sym typeface="Wingdings"/>
              </a:rPr>
              <a:t> No other of its tasks will run until the keystroke is processed after a keyboard interrupt  </a:t>
            </a:r>
          </a:p>
          <a:p>
            <a:r>
              <a:rPr lang="en-US" b="1" u="sng" dirty="0" smtClean="0">
                <a:sym typeface="Wingdings"/>
              </a:rPr>
              <a:t>Each task as a process</a:t>
            </a:r>
            <a:r>
              <a:rPr lang="en-US" b="1" dirty="0" smtClean="0">
                <a:sym typeface="Wingdings"/>
              </a:rPr>
              <a:t>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ym typeface="Wingdings"/>
              </a:rPr>
              <a:t>A</a:t>
            </a:r>
            <a:r>
              <a:rPr lang="en-US" dirty="0" smtClean="0">
                <a:sym typeface="Wingdings"/>
              </a:rPr>
              <a:t> lot of IPC  Very clumsy, expensive, slow.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>
                <a:sym typeface="Wingdings"/>
              </a:rPr>
              <a:t>The code of the program is in memory again and again (e.g., for each web request) </a:t>
            </a:r>
            <a:r>
              <a:rPr lang="en-US" dirty="0" smtClean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22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rebuchet MS"/>
                <a:cs typeface="Trebuchet MS"/>
              </a:rPr>
              <a:t>Multi-threaded Processes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6" name="Content Placeholder 5" descr="Screen Shot 2016-03-05 at 9.45.50 PM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9" r="1012"/>
          <a:stretch/>
        </p:blipFill>
        <p:spPr>
          <a:xfrm>
            <a:off x="267368" y="1600200"/>
            <a:ext cx="4358106" cy="4525963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Each thread has its own registers (including PC) and stack</a:t>
            </a:r>
          </a:p>
          <a:p>
            <a:r>
              <a:rPr lang="en-US" dirty="0" smtClean="0"/>
              <a:t>All threads share</a:t>
            </a:r>
          </a:p>
          <a:p>
            <a:pPr lvl="1"/>
            <a:r>
              <a:rPr lang="en-US" dirty="0" smtClean="0"/>
              <a:t>The code of the program</a:t>
            </a:r>
          </a:p>
          <a:p>
            <a:pPr lvl="1"/>
            <a:r>
              <a:rPr lang="en-US" dirty="0" smtClean="0"/>
              <a:t>All other data (global variables and the heap)</a:t>
            </a:r>
          </a:p>
          <a:p>
            <a:pPr lvl="1"/>
            <a:r>
              <a:rPr lang="en-US" dirty="0" smtClean="0"/>
              <a:t>Files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23</a:t>
            </a:fld>
            <a:endParaRPr lang="en-US" sz="1400" b="1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983873" y="4817979"/>
            <a:ext cx="187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125537" y="4061326"/>
            <a:ext cx="187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40063" y="4248484"/>
            <a:ext cx="187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657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1028" descr="2-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55" y="1627772"/>
            <a:ext cx="6527800" cy="432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099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Example: A Multi</a:t>
            </a:r>
            <a:r>
              <a:rPr lang="en-US" sz="3200" dirty="0"/>
              <a:t>-threaded </a:t>
            </a:r>
            <a:r>
              <a:rPr lang="en-US" sz="3200" dirty="0" smtClean="0"/>
              <a:t>Web Server</a:t>
            </a:r>
            <a:endParaRPr lang="en-US" sz="3200" dirty="0">
              <a:effectLst>
                <a:outerShdw blurRad="38100" dist="38100" dir="2700000" algn="tl">
                  <a:srgbClr val="DDDDDD"/>
                </a:outerShdw>
              </a:effectLst>
              <a:latin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295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User-Level Threads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All thread management is done by the application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3300"/>
                </a:solidFill>
              </a:rPr>
              <a:t>The kernel is not aware of the existence of threads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Thread switching does not require kernel mode privileges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003300"/>
                </a:solidFill>
              </a:rPr>
              <a:t>Scheduling is application specific</a:t>
            </a:r>
          </a:p>
          <a:p>
            <a:pPr>
              <a:lnSpc>
                <a:spcPct val="90000"/>
              </a:lnSpc>
            </a:pPr>
            <a:r>
              <a:rPr lang="en-US" sz="2800" u="sng" dirty="0" smtClean="0"/>
              <a:t>Major Problems</a:t>
            </a:r>
            <a:r>
              <a:rPr lang="en-US" sz="2800" u="sng" dirty="0"/>
              <a:t>: 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System calls (including I/O) by threads </a:t>
            </a:r>
            <a:r>
              <a:rPr lang="en-US" sz="2400" u="sng" dirty="0"/>
              <a:t>block the process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A single thread can monopolize the </a:t>
            </a:r>
            <a:r>
              <a:rPr lang="en-US" sz="2400" dirty="0" smtClean="0"/>
              <a:t>time-slice </a:t>
            </a:r>
            <a:r>
              <a:rPr lang="en-US" sz="2400" dirty="0"/>
              <a:t>thus starving the other threads within the task 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435913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4" descr="2-1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871" y="2191498"/>
            <a:ext cx="5153025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Implementing Threads in User Space</a:t>
            </a:r>
            <a:endParaRPr lang="en-US" sz="3200" dirty="0" smtClean="0">
              <a:ea typeface="+mj-ea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Wingdings" charset="0"/>
              <a:buNone/>
            </a:pPr>
            <a:r>
              <a:rPr lang="en-US" sz="2400" dirty="0">
                <a:latin typeface="Arial Narrow" charset="0"/>
              </a:rPr>
              <a:t>A user-level threads package</a:t>
            </a:r>
          </a:p>
        </p:txBody>
      </p:sp>
    </p:spTree>
    <p:extLst>
      <p:ext uri="{BB962C8B-B14F-4D97-AF65-F5344CB8AC3E}">
        <p14:creationId xmlns:p14="http://schemas.microsoft.com/office/powerpoint/2010/main" val="2050192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Implementing Threads by the Kernel</a:t>
            </a:r>
            <a:endParaRPr lang="en-US" sz="3200" dirty="0" smtClean="0">
              <a:ea typeface="+mj-ea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Wingdings" charset="0"/>
              <a:buNone/>
            </a:pPr>
            <a:r>
              <a:rPr lang="en-US" sz="2400" dirty="0">
                <a:latin typeface="Arial Narrow" charset="0"/>
              </a:rPr>
              <a:t>A threads package managed by the </a:t>
            </a:r>
            <a:r>
              <a:rPr lang="en-US" sz="2400" dirty="0" smtClean="0">
                <a:latin typeface="Arial Narrow" charset="0"/>
              </a:rPr>
              <a:t>kernel (very similar to processes)</a:t>
            </a:r>
            <a:endParaRPr lang="en-US" sz="2400" dirty="0">
              <a:latin typeface="Arial Narrow" charset="0"/>
            </a:endParaRPr>
          </a:p>
        </p:txBody>
      </p:sp>
      <p:pic>
        <p:nvPicPr>
          <p:cNvPr id="33797" name="Picture 4" descr="2-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292" y="2281405"/>
            <a:ext cx="4203700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6211669"/>
            <a:ext cx="394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threads of a process appear</a:t>
            </a:r>
            <a:br>
              <a:rPr lang="en-US" dirty="0" smtClean="0"/>
            </a:br>
            <a:r>
              <a:rPr lang="en-US" dirty="0" smtClean="0"/>
              <a:t>in the process’s PCB</a:t>
            </a:r>
          </a:p>
        </p:txBody>
      </p:sp>
    </p:spTree>
    <p:extLst>
      <p:ext uri="{BB962C8B-B14F-4D97-AF65-F5344CB8AC3E}">
        <p14:creationId xmlns:p14="http://schemas.microsoft.com/office/powerpoint/2010/main" val="2396317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2075" tIns="46038" rIns="92075" bIns="46038" anchor="b"/>
          <a:lstStyle/>
          <a:p>
            <a:pPr>
              <a:defRPr/>
            </a:pPr>
            <a:r>
              <a:rPr lang="en-US" dirty="0" smtClean="0">
                <a:ea typeface="+mj-ea"/>
              </a:rPr>
              <a:t>Kernel-level Threads</a:t>
            </a:r>
            <a:endParaRPr lang="en-US" sz="3200" dirty="0" smtClean="0">
              <a:ea typeface="+mj-ea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Kernel maintains context information for the process and the threads</a:t>
            </a:r>
          </a:p>
          <a:p>
            <a:r>
              <a:rPr lang="en-US" sz="2800" dirty="0">
                <a:solidFill>
                  <a:srgbClr val="003300"/>
                </a:solidFill>
              </a:rPr>
              <a:t>Blocking a thread does not have to block the process</a:t>
            </a:r>
          </a:p>
          <a:p>
            <a:r>
              <a:rPr lang="en-US" sz="2800" dirty="0"/>
              <a:t>Disadvantage:</a:t>
            </a:r>
            <a:r>
              <a:rPr lang="en-US" sz="2800" i="1" dirty="0"/>
              <a:t> </a:t>
            </a:r>
            <a:r>
              <a:rPr lang="en-US" sz="2800" dirty="0"/>
              <a:t>Switching between threads requires the kernel</a:t>
            </a:r>
          </a:p>
          <a:p>
            <a:r>
              <a:rPr lang="en-US" sz="2800" dirty="0">
                <a:solidFill>
                  <a:srgbClr val="003300"/>
                </a:solidFill>
              </a:rPr>
              <a:t>Terminology</a:t>
            </a:r>
            <a:r>
              <a:rPr lang="en-US" sz="2800" i="1" dirty="0">
                <a:solidFill>
                  <a:srgbClr val="003300"/>
                </a:solidFill>
              </a:rPr>
              <a:t>:</a:t>
            </a:r>
          </a:p>
          <a:p>
            <a:pPr lvl="1"/>
            <a:r>
              <a:rPr lang="en-US" sz="2400" i="1" u="sng" dirty="0"/>
              <a:t>Kernel-level</a:t>
            </a:r>
            <a:r>
              <a:rPr lang="en-US" sz="2400" i="1" dirty="0"/>
              <a:t> threads</a:t>
            </a:r>
            <a:r>
              <a:rPr lang="en-US" sz="2400" dirty="0"/>
              <a:t> are managed by the kernel but run in </a:t>
            </a:r>
            <a:r>
              <a:rPr lang="en-US" sz="2400" u="sng" dirty="0"/>
              <a:t>user</a:t>
            </a:r>
            <a:r>
              <a:rPr lang="en-US" sz="2400" dirty="0"/>
              <a:t> space</a:t>
            </a:r>
          </a:p>
          <a:p>
            <a:pPr lvl="1"/>
            <a:r>
              <a:rPr lang="en-US" sz="2400" i="1" u="sng" dirty="0"/>
              <a:t>Kernel</a:t>
            </a:r>
            <a:r>
              <a:rPr lang="en-US" sz="2400" dirty="0"/>
              <a:t> threads are managed by the kernel and run in </a:t>
            </a:r>
            <a:r>
              <a:rPr lang="en-US" sz="2400" u="sng" dirty="0"/>
              <a:t>kernel</a:t>
            </a:r>
            <a:r>
              <a:rPr lang="en-US" sz="2400" dirty="0"/>
              <a:t> space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3434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Real-life Examples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User-level </a:t>
            </a:r>
            <a:r>
              <a:rPr lang="en-US" dirty="0" smtClean="0"/>
              <a:t>Threads Libraries:</a:t>
            </a:r>
            <a:endParaRPr lang="en-US" dirty="0"/>
          </a:p>
          <a:p>
            <a:pPr lvl="1"/>
            <a:r>
              <a:rPr lang="en-US" dirty="0"/>
              <a:t>POSIX </a:t>
            </a:r>
            <a:r>
              <a:rPr lang="en-US" dirty="0" err="1"/>
              <a:t>Pthreads</a:t>
            </a:r>
            <a:r>
              <a:rPr lang="en-US" dirty="0"/>
              <a:t> (Common in UNIX operating systems).</a:t>
            </a:r>
          </a:p>
          <a:p>
            <a:pPr lvl="1"/>
            <a:r>
              <a:rPr lang="en-US" dirty="0"/>
              <a:t>Mach C-threads</a:t>
            </a:r>
          </a:p>
          <a:p>
            <a:pPr lvl="1"/>
            <a:r>
              <a:rPr lang="en-US" dirty="0"/>
              <a:t>Solaris </a:t>
            </a:r>
            <a:r>
              <a:rPr lang="en-US" dirty="0" smtClean="0"/>
              <a:t>threads</a:t>
            </a:r>
          </a:p>
          <a:p>
            <a:pPr lvl="1"/>
            <a:r>
              <a:rPr lang="en-US" dirty="0" smtClean="0"/>
              <a:t>Windows 7 UMS</a:t>
            </a:r>
          </a:p>
          <a:p>
            <a:r>
              <a:rPr lang="en-US" dirty="0"/>
              <a:t>Kernel-level </a:t>
            </a:r>
            <a:r>
              <a:rPr lang="en-US" dirty="0" smtClean="0"/>
              <a:t>Threads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Windows</a:t>
            </a:r>
            <a:endParaRPr lang="en-US" dirty="0"/>
          </a:p>
          <a:p>
            <a:pPr lvl="1"/>
            <a:r>
              <a:rPr lang="en-US" dirty="0" smtClean="0"/>
              <a:t>Solaris</a:t>
            </a:r>
            <a:endParaRPr lang="en-US" dirty="0"/>
          </a:p>
          <a:p>
            <a:pPr lvl="1"/>
            <a:r>
              <a:rPr lang="en-US" dirty="0"/>
              <a:t>Linux (through clone() system call).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83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3422316"/>
            <a:ext cx="3395579" cy="34356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Processes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847516" y="2479842"/>
            <a:ext cx="2667000" cy="609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OS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847516" y="1565442"/>
            <a:ext cx="762000" cy="762000"/>
          </a:xfrm>
          <a:prstGeom prst="roundRect">
            <a:avLst/>
          </a:prstGeom>
          <a:solidFill>
            <a:srgbClr val="00AE00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Proc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2761916" y="1565442"/>
            <a:ext cx="762000" cy="762000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Proc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3904916" y="1565442"/>
            <a:ext cx="762000" cy="762000"/>
          </a:xfrm>
          <a:prstGeom prst="roundRect">
            <a:avLst/>
          </a:prstGeom>
          <a:solidFill>
            <a:srgbClr val="FF66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Proc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rPr>
              <a:t> 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9418" y="194644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91200" y="1355544"/>
            <a:ext cx="2133600" cy="5334000"/>
          </a:xfrm>
          <a:prstGeom prst="rect">
            <a:avLst/>
          </a:prstGeom>
          <a:noFill/>
          <a:ln w="635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867400" y="1431744"/>
            <a:ext cx="1905000" cy="1752600"/>
            <a:chOff x="3200400" y="1371600"/>
            <a:chExt cx="1628564" cy="2667000"/>
          </a:xfrm>
        </p:grpSpPr>
        <p:sp>
          <p:nvSpPr>
            <p:cNvPr id="26" name="Rectangle 25"/>
            <p:cNvSpPr/>
            <p:nvPr/>
          </p:nvSpPr>
          <p:spPr bwMode="auto">
            <a:xfrm>
              <a:off x="3200400" y="1371600"/>
              <a:ext cx="1628564" cy="6858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55501" y="1573017"/>
              <a:ext cx="542231" cy="3606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marR="0" indent="0" algn="ctr" defTabSz="914400" latinLnBrk="0">
                <a:lnSpc>
                  <a:spcPct val="100000"/>
                </a:lnSpc>
                <a:buClrTx/>
                <a:buSzTx/>
                <a:buFontTx/>
                <a:buNone/>
                <a:tabLst/>
                <a:defRPr kumimoji="0" sz="1800" b="0" i="0" u="none" strike="noStrike" cap="none" normalizeH="0" baseline="0">
                  <a:ln>
                    <a:noFill/>
                  </a:ln>
                  <a:effectLst/>
                  <a:latin typeface="Gill Sans Light"/>
                  <a:cs typeface="Gill Sans Light"/>
                </a:defRPr>
              </a:lvl1pPr>
            </a:lstStyle>
            <a:p>
              <a:pPr algn="l"/>
              <a:r>
                <a:rPr lang="en-US" sz="1200" dirty="0"/>
                <a:t>code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14424" y="2133599"/>
              <a:ext cx="1002040" cy="5620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>
                <a:defRPr>
                  <a:latin typeface="Gill Sans Light"/>
                  <a:cs typeface="Gill Sans Light"/>
                </a:defRPr>
              </a:lvl1pPr>
            </a:lstStyle>
            <a:p>
              <a:pPr algn="l"/>
              <a:r>
                <a:rPr lang="en-US" sz="1200" dirty="0"/>
                <a:t>Static Data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3200400" y="2590799"/>
              <a:ext cx="1628564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0026" y="2666999"/>
              <a:ext cx="533945" cy="3300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>
                <a:defRPr>
                  <a:latin typeface="Gill Sans Light"/>
                  <a:cs typeface="Gill Sans Light"/>
                </a:defRPr>
              </a:lvl1pPr>
            </a:lstStyle>
            <a:p>
              <a:pPr algn="l"/>
              <a:r>
                <a:rPr lang="en-US" sz="1200" dirty="0"/>
                <a:t>heap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latin typeface="Gill Sans Light"/>
                <a:cs typeface="Gill Sans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60897" y="3581400"/>
              <a:ext cx="541578" cy="3107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ctr">
                <a:defRPr>
                  <a:latin typeface="Gill Sans Light"/>
                  <a:cs typeface="Gill Sans Light"/>
                </a:defRPr>
              </a:lvl1pPr>
            </a:lstStyle>
            <a:p>
              <a:pPr algn="l"/>
              <a:r>
                <a:rPr lang="en-US" sz="1200" dirty="0"/>
                <a:t>stack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36" name="Group 35"/>
          <p:cNvGrpSpPr/>
          <p:nvPr/>
        </p:nvGrpSpPr>
        <p:grpSpPr>
          <a:xfrm>
            <a:off x="5943600" y="3397202"/>
            <a:ext cx="1828800" cy="1387342"/>
            <a:chOff x="3200400" y="1638300"/>
            <a:chExt cx="1628564" cy="2427848"/>
          </a:xfrm>
          <a:solidFill>
            <a:srgbClr val="FFFF00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72272" y="1638300"/>
              <a:ext cx="43852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code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2133601"/>
              <a:ext cx="758282" cy="4847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Static Data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05200" y="2667001"/>
              <a:ext cx="427104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heap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429000" y="3581400"/>
              <a:ext cx="43852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stack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grpSp>
        <p:nvGrpSpPr>
          <p:cNvPr id="47" name="Group 46"/>
          <p:cNvGrpSpPr/>
          <p:nvPr/>
        </p:nvGrpSpPr>
        <p:grpSpPr>
          <a:xfrm>
            <a:off x="5943600" y="5013144"/>
            <a:ext cx="1828800" cy="1387342"/>
            <a:chOff x="3200400" y="1638300"/>
            <a:chExt cx="1628564" cy="2427848"/>
          </a:xfrm>
          <a:solidFill>
            <a:schemeClr val="accent2"/>
          </a:solidFill>
        </p:grpSpPr>
        <p:sp>
          <p:nvSpPr>
            <p:cNvPr id="48" name="Rectangle 47"/>
            <p:cNvSpPr/>
            <p:nvPr/>
          </p:nvSpPr>
          <p:spPr bwMode="auto">
            <a:xfrm>
              <a:off x="3200400" y="1638300"/>
              <a:ext cx="1628564" cy="419100"/>
            </a:xfrm>
            <a:prstGeom prst="rect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72272" y="1638300"/>
              <a:ext cx="438525" cy="484748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code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200400" y="2057400"/>
              <a:ext cx="1628564" cy="533400"/>
            </a:xfrm>
            <a:prstGeom prst="rect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52800" y="2133601"/>
              <a:ext cx="758282" cy="484748"/>
            </a:xfrm>
            <a:prstGeom prst="rect">
              <a:avLst/>
            </a:prstGeom>
            <a:solidFill>
              <a:srgbClr val="008000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Static Data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200400" y="2590800"/>
              <a:ext cx="1628564" cy="533400"/>
            </a:xfrm>
            <a:prstGeom prst="rect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05200" y="2667001"/>
              <a:ext cx="427104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heap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3200400" y="3505200"/>
              <a:ext cx="1628564" cy="533400"/>
            </a:xfrm>
            <a:prstGeom prst="rect">
              <a:avLst/>
            </a:prstGeom>
            <a:solidFill>
              <a:srgbClr val="008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Light"/>
                <a:cs typeface="Gill Sans Ligh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29000" y="3581400"/>
              <a:ext cx="438525" cy="484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latin typeface="Gill Sans Light"/>
                  <a:cs typeface="Gill Sans Light"/>
                </a:rPr>
                <a:t>stack</a:t>
              </a:r>
              <a:endParaRPr lang="en-US" sz="1200" dirty="0">
                <a:latin typeface="Gill Sans Light"/>
                <a:cs typeface="Gill Sans Light"/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 bwMode="auto">
            <a:xfrm flipV="1">
              <a:off x="4724400" y="3352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57" name="Straight Arrow Connector 56"/>
            <p:cNvCxnSpPr/>
            <p:nvPr/>
          </p:nvCxnSpPr>
          <p:spPr bwMode="auto">
            <a:xfrm>
              <a:off x="4724400" y="2590800"/>
              <a:ext cx="0" cy="685800"/>
            </a:xfrm>
            <a:prstGeom prst="straightConnector1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7859695" y="12031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0000…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59695" y="6548812"/>
            <a:ext cx="81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FFFF…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859695" y="31843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1</a:t>
            </a:r>
            <a:r>
              <a:rPr lang="en-US" dirty="0" smtClean="0">
                <a:latin typeface="Gill Sans Light"/>
                <a:cs typeface="Gill Sans Light"/>
              </a:rPr>
              <a:t>000…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24800" y="4491412"/>
            <a:ext cx="9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1</a:t>
            </a:r>
            <a:r>
              <a:rPr lang="en-US" dirty="0">
                <a:latin typeface="Gill Sans Light"/>
                <a:cs typeface="Gill Sans Light"/>
              </a:rPr>
              <a:t>1</a:t>
            </a:r>
            <a:r>
              <a:rPr lang="en-US" dirty="0" smtClean="0">
                <a:latin typeface="Gill Sans Light"/>
                <a:cs typeface="Gill Sans Light"/>
              </a:rPr>
              <a:t>00…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935895" y="49252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3000…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001000" y="6079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3080…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53362" y="400651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Base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990600" y="40065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990600" y="43875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90600" y="40065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3000…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90600" y="43875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0080…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27727" y="4387516"/>
            <a:ext cx="710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Bound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990600" y="47685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90600" y="47685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Gill Sans Light"/>
                <a:cs typeface="Gill Sans Light"/>
              </a:rPr>
              <a:t>xxxx</a:t>
            </a:r>
            <a:r>
              <a:rPr lang="en-US" sz="1600" dirty="0" smtClean="0">
                <a:latin typeface="Gill Sans Light"/>
                <a:cs typeface="Gill Sans Light"/>
              </a:rPr>
              <a:t>…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21890" y="4768516"/>
            <a:ext cx="530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Gill Sans Light"/>
                <a:cs typeface="Gill Sans Light"/>
              </a:rPr>
              <a:t>u</a:t>
            </a:r>
            <a:r>
              <a:rPr lang="en-US" sz="1600" dirty="0" err="1" smtClean="0">
                <a:latin typeface="Gill Sans Light"/>
                <a:cs typeface="Gill Sans Light"/>
              </a:rPr>
              <a:t>PC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990600" y="55305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990600" y="58353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990600" y="63687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1890" y="5530516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Gill Sans Light"/>
                <a:cs typeface="Gill Sans Light"/>
              </a:rPr>
              <a:t>regs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990600" y="3625516"/>
            <a:ext cx="4572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0" y="3625516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Gill Sans Light"/>
                <a:cs typeface="Gill Sans Light"/>
              </a:rPr>
              <a:t>sysmode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6400" y="59993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 Light"/>
                <a:cs typeface="Gill Sans Light"/>
              </a:rPr>
              <a:t>…</a:t>
            </a:r>
            <a:endParaRPr lang="en-US" dirty="0">
              <a:latin typeface="Gill Sans Light"/>
              <a:cs typeface="Gill Sans Ligh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066800" y="362551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ill Sans Light"/>
                <a:cs typeface="Gill Sans Light"/>
              </a:rPr>
              <a:t>0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990600" y="5149516"/>
            <a:ext cx="1828800" cy="3048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 Light"/>
              <a:cs typeface="Gill Sans Ligh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36004" y="5149516"/>
            <a:ext cx="4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PC</a:t>
            </a:r>
            <a:endParaRPr lang="en-US" sz="1600" dirty="0">
              <a:latin typeface="Gill Sans Light"/>
              <a:cs typeface="Gill Sans Light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5329989" y="5017155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>
            <a:off x="5334000" y="6388754"/>
            <a:ext cx="1295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80" name="Curved Connector 79"/>
          <p:cNvCxnSpPr>
            <a:stCxn id="82" idx="3"/>
            <a:endCxn id="48" idx="1"/>
          </p:cNvCxnSpPr>
          <p:nvPr/>
        </p:nvCxnSpPr>
        <p:spPr bwMode="auto">
          <a:xfrm flipV="1">
            <a:off x="2819400" y="5132887"/>
            <a:ext cx="3124200" cy="16902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cxnSp>
        <p:nvCxnSpPr>
          <p:cNvPr id="83" name="Curved Connector 82"/>
          <p:cNvCxnSpPr>
            <a:endCxn id="54" idx="1"/>
          </p:cNvCxnSpPr>
          <p:nvPr/>
        </p:nvCxnSpPr>
        <p:spPr bwMode="auto">
          <a:xfrm>
            <a:off x="2700421" y="5935580"/>
            <a:ext cx="3243179" cy="29676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990600" y="5835316"/>
            <a:ext cx="787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003F…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90600" y="514951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Gill Sans Light"/>
                <a:cs typeface="Gill Sans Light"/>
              </a:rPr>
              <a:t>0032…</a:t>
            </a:r>
            <a:endParaRPr lang="en-US" sz="1600" dirty="0">
              <a:latin typeface="Gill Sans Light"/>
              <a:cs typeface="Gill Sans Light"/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2847474" y="3047999"/>
            <a:ext cx="3007894" cy="1323474"/>
          </a:xfrm>
          <a:prstGeom prst="wedgeRoundRectCallout">
            <a:avLst>
              <a:gd name="adj1" fmla="val -59500"/>
              <a:gd name="adj2" fmla="val 91793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1 is </a:t>
            </a:r>
            <a:r>
              <a:rPr lang="en-US" i="1" dirty="0" smtClean="0"/>
              <a:t>resident in the CPU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4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Benefits of Threads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30-100 times faster </a:t>
            </a:r>
            <a:r>
              <a:rPr lang="en-US" sz="2800" dirty="0"/>
              <a:t>to </a:t>
            </a:r>
            <a:r>
              <a:rPr lang="en-US" sz="2800" b="1" dirty="0"/>
              <a:t>create</a:t>
            </a:r>
            <a:r>
              <a:rPr lang="en-US" sz="2800" dirty="0"/>
              <a:t> a new thread than a </a:t>
            </a:r>
            <a:r>
              <a:rPr lang="en-US" sz="2800" dirty="0" smtClean="0"/>
              <a:t>process</a:t>
            </a:r>
            <a:endParaRPr lang="en-US" sz="2800" dirty="0"/>
          </a:p>
          <a:p>
            <a:r>
              <a:rPr lang="en-US" sz="2800" dirty="0"/>
              <a:t>Less time to </a:t>
            </a:r>
            <a:r>
              <a:rPr lang="en-US" sz="2800" b="1" dirty="0"/>
              <a:t>terminate</a:t>
            </a:r>
            <a:r>
              <a:rPr lang="en-US" sz="2800" dirty="0"/>
              <a:t> a thread than a process</a:t>
            </a:r>
          </a:p>
          <a:p>
            <a:r>
              <a:rPr lang="en-US" sz="2800" dirty="0" smtClean="0"/>
              <a:t>~5 times faster to </a:t>
            </a:r>
            <a:r>
              <a:rPr lang="en-US" sz="2800" b="1" dirty="0"/>
              <a:t>switch</a:t>
            </a:r>
            <a:r>
              <a:rPr lang="en-US" sz="2800" dirty="0"/>
              <a:t> between two threads within the same </a:t>
            </a:r>
            <a:r>
              <a:rPr lang="en-US" sz="2800" dirty="0" smtClean="0"/>
              <a:t>process</a:t>
            </a:r>
            <a:endParaRPr lang="en-US" sz="2800" dirty="0"/>
          </a:p>
          <a:p>
            <a:r>
              <a:rPr lang="en-US" sz="2800" dirty="0"/>
              <a:t>Threads within the same process share memory and files </a:t>
            </a:r>
            <a:r>
              <a:rPr lang="en-US" sz="2800" dirty="0">
                <a:sym typeface="Wingdings" charset="0"/>
              </a:rPr>
              <a:t></a:t>
            </a:r>
            <a:r>
              <a:rPr lang="en-US" sz="2800" dirty="0"/>
              <a:t> they can </a:t>
            </a:r>
            <a:r>
              <a:rPr lang="en-US" sz="2800" b="1" dirty="0"/>
              <a:t>communicate</a:t>
            </a:r>
            <a:r>
              <a:rPr lang="en-US" sz="2800" dirty="0"/>
              <a:t> without invoking the </a:t>
            </a:r>
            <a:r>
              <a:rPr lang="en-US" sz="2800" dirty="0" smtClean="0"/>
              <a:t>kernel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7716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Threads vs. Processors 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03300"/>
              </a:solidFill>
              <a:latin typeface="Arial Narrow" charset="0"/>
            </a:endParaRP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294530"/>
              </p:ext>
            </p:extLst>
          </p:nvPr>
        </p:nvGraphicFramePr>
        <p:xfrm>
          <a:off x="1524000" y="1651000"/>
          <a:ext cx="6096000" cy="1849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3" y="1495276"/>
            <a:ext cx="8914497" cy="5225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034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32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93803" y="1685117"/>
            <a:ext cx="827662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Is the CPU aware of the existence of:</a:t>
            </a:r>
          </a:p>
          <a:p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User-level threads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kernel-level threads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Both user- and kernel-level threads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Neither user- nor kernel-level threads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04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2-1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35" b="-3035"/>
          <a:stretch>
            <a:fillRect/>
          </a:stretch>
        </p:blipFill>
        <p:spPr bwMode="auto">
          <a:xfrm>
            <a:off x="2936034" y="2074419"/>
            <a:ext cx="2130092" cy="368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User- and Kernel Level-Threads </a:t>
            </a:r>
            <a:endParaRPr lang="en-US" sz="3200" dirty="0" smtClean="0">
              <a:ea typeface="+mj-ea"/>
            </a:endParaRPr>
          </a:p>
        </p:txBody>
      </p:sp>
      <p:pic>
        <p:nvPicPr>
          <p:cNvPr id="7" name="Picture 4" descr="2-13a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71" b="-15871"/>
          <a:stretch>
            <a:fillRect/>
          </a:stretch>
        </p:blipFill>
        <p:spPr bwMode="auto">
          <a:xfrm>
            <a:off x="0" y="1600200"/>
            <a:ext cx="271144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734551" y="1366763"/>
            <a:ext cx="798286" cy="3749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80412" y="1366763"/>
            <a:ext cx="798286" cy="3749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26273" y="1366763"/>
            <a:ext cx="798286" cy="3749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21556" y="1366763"/>
            <a:ext cx="798286" cy="3749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41807" y="1785261"/>
            <a:ext cx="3331031" cy="17543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/>
          </a:p>
        </p:txBody>
      </p:sp>
      <p:pic>
        <p:nvPicPr>
          <p:cNvPr id="14" name="Picture 13" descr="Application-softwar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025" y="1832435"/>
            <a:ext cx="2255761" cy="135345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728504" y="3906759"/>
            <a:ext cx="3350381" cy="931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Operating System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601504" y="3701142"/>
            <a:ext cx="3652762" cy="2419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01504" y="5014685"/>
            <a:ext cx="3652762" cy="2419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651227" y="1317892"/>
            <a:ext cx="3492773" cy="2911228"/>
          </a:xfrm>
          <a:prstGeom prst="rect">
            <a:avLst/>
          </a:prstGeom>
          <a:solidFill>
            <a:schemeClr val="accent2">
              <a:alpha val="2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5694040" y="3956278"/>
            <a:ext cx="3472406" cy="708322"/>
          </a:xfrm>
          <a:custGeom>
            <a:avLst/>
            <a:gdLst>
              <a:gd name="connsiteX0" fmla="*/ 0 w 9142020"/>
              <a:gd name="connsiteY0" fmla="*/ 85561 h 708322"/>
              <a:gd name="connsiteX1" fmla="*/ 622830 w 9142020"/>
              <a:gd name="connsiteY1" fmla="*/ 708322 h 708322"/>
              <a:gd name="connsiteX2" fmla="*/ 1538756 w 9142020"/>
              <a:gd name="connsiteY2" fmla="*/ 85561 h 708322"/>
              <a:gd name="connsiteX3" fmla="*/ 2637868 w 9142020"/>
              <a:gd name="connsiteY3" fmla="*/ 671689 h 708322"/>
              <a:gd name="connsiteX4" fmla="*/ 3639281 w 9142020"/>
              <a:gd name="connsiteY4" fmla="*/ 85561 h 708322"/>
              <a:gd name="connsiteX5" fmla="*/ 4628482 w 9142020"/>
              <a:gd name="connsiteY5" fmla="*/ 635056 h 708322"/>
              <a:gd name="connsiteX6" fmla="*/ 5617683 w 9142020"/>
              <a:gd name="connsiteY6" fmla="*/ 84 h 708322"/>
              <a:gd name="connsiteX7" fmla="*/ 6655733 w 9142020"/>
              <a:gd name="connsiteY7" fmla="*/ 586212 h 708322"/>
              <a:gd name="connsiteX8" fmla="*/ 7596084 w 9142020"/>
              <a:gd name="connsiteY8" fmla="*/ 73350 h 708322"/>
              <a:gd name="connsiteX9" fmla="*/ 8634134 w 9142020"/>
              <a:gd name="connsiteY9" fmla="*/ 696111 h 708322"/>
              <a:gd name="connsiteX10" fmla="*/ 9098203 w 9142020"/>
              <a:gd name="connsiteY10" fmla="*/ 61139 h 708322"/>
              <a:gd name="connsiteX11" fmla="*/ 9122628 w 9142020"/>
              <a:gd name="connsiteY11" fmla="*/ 158827 h 70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2020" h="708322">
                <a:moveTo>
                  <a:pt x="0" y="85561"/>
                </a:moveTo>
                <a:cubicBezTo>
                  <a:pt x="183185" y="396941"/>
                  <a:pt x="366371" y="708322"/>
                  <a:pt x="622830" y="708322"/>
                </a:cubicBezTo>
                <a:cubicBezTo>
                  <a:pt x="879289" y="708322"/>
                  <a:pt x="1202916" y="91666"/>
                  <a:pt x="1538756" y="85561"/>
                </a:cubicBezTo>
                <a:cubicBezTo>
                  <a:pt x="1874596" y="79456"/>
                  <a:pt x="2287781" y="671689"/>
                  <a:pt x="2637868" y="671689"/>
                </a:cubicBezTo>
                <a:cubicBezTo>
                  <a:pt x="2987955" y="671689"/>
                  <a:pt x="3307512" y="91666"/>
                  <a:pt x="3639281" y="85561"/>
                </a:cubicBezTo>
                <a:cubicBezTo>
                  <a:pt x="3971050" y="79456"/>
                  <a:pt x="4298748" y="649302"/>
                  <a:pt x="4628482" y="635056"/>
                </a:cubicBezTo>
                <a:cubicBezTo>
                  <a:pt x="4958216" y="620810"/>
                  <a:pt x="5279808" y="8225"/>
                  <a:pt x="5617683" y="84"/>
                </a:cubicBezTo>
                <a:cubicBezTo>
                  <a:pt x="5955558" y="-8057"/>
                  <a:pt x="6326000" y="574001"/>
                  <a:pt x="6655733" y="586212"/>
                </a:cubicBezTo>
                <a:cubicBezTo>
                  <a:pt x="6985466" y="598423"/>
                  <a:pt x="7266351" y="55034"/>
                  <a:pt x="7596084" y="73350"/>
                </a:cubicBezTo>
                <a:cubicBezTo>
                  <a:pt x="7925817" y="91666"/>
                  <a:pt x="8383781" y="698146"/>
                  <a:pt x="8634134" y="696111"/>
                </a:cubicBezTo>
                <a:cubicBezTo>
                  <a:pt x="8884487" y="694076"/>
                  <a:pt x="9016787" y="150686"/>
                  <a:pt x="9098203" y="61139"/>
                </a:cubicBezTo>
                <a:cubicBezTo>
                  <a:pt x="9179619" y="-28408"/>
                  <a:pt x="9122628" y="158827"/>
                  <a:pt x="9122628" y="158827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A1D694D-8C4C-4F6B-986F-3B4CC905C6EC}" type="slidenum">
              <a:rPr lang="en-US" smtClean="0"/>
              <a:pPr/>
              <a:t>33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28" name="מציין מיקום של מספר שקופית 2"/>
          <p:cNvSpPr txBox="1">
            <a:spLocks/>
          </p:cNvSpPr>
          <p:nvPr/>
        </p:nvSpPr>
        <p:spPr bwMode="auto">
          <a:xfrm>
            <a:off x="5174274" y="6295873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9pPr>
          </a:lstStyle>
          <a:p>
            <a:endParaRPr lang="en-US" sz="1200" dirty="0">
              <a:solidFill>
                <a:srgbClr val="045C75"/>
              </a:solidFill>
            </a:endParaRP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>
          <a:xfrm>
            <a:off x="5174274" y="628377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Verdana" pitchFamily="34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9pPr>
          </a:lstStyle>
          <a:p>
            <a:endParaRPr lang="en-US" sz="1400" b="1" dirty="0">
              <a:solidFill>
                <a:srgbClr val="FFFFFF"/>
              </a:solidFill>
            </a:endParaRPr>
          </a:p>
        </p:txBody>
      </p:sp>
      <p:pic>
        <p:nvPicPr>
          <p:cNvPr id="31" name="Picture 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090" y="5207639"/>
            <a:ext cx="3340073" cy="1650361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5651227" y="4322693"/>
            <a:ext cx="3492772" cy="2535307"/>
          </a:xfrm>
          <a:prstGeom prst="rect">
            <a:avLst/>
          </a:prstGeom>
          <a:solidFill>
            <a:srgbClr val="FF6600">
              <a:alpha val="2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6561" y="1669464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USER-LEVEL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092179" y="1669464"/>
            <a:ext cx="1891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KERNEL-LEVEL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24" grpId="0" animBg="1"/>
      <p:bldP spid="25" grpId="0" animBg="1"/>
      <p:bldP spid="26" grpId="0"/>
      <p:bldP spid="28" grpId="0"/>
      <p:bldP spid="29" grpId="0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Parallelism in Hardware: Multi-processors and multi-core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Up until now, we showed a single CPU capable of performing a single instruction at a time</a:t>
            </a:r>
          </a:p>
          <a:p>
            <a:pPr lvl="1"/>
            <a:r>
              <a:rPr lang="en-US" sz="2400" dirty="0" smtClean="0"/>
              <a:t>In modern CPU sometimes there is some parallelism in HW </a:t>
            </a:r>
          </a:p>
          <a:p>
            <a:r>
              <a:rPr lang="en-US" sz="2800" dirty="0" smtClean="0"/>
              <a:t>One can put more than one CPU on the same motherboard to achieve real parallelism</a:t>
            </a:r>
          </a:p>
          <a:p>
            <a:pPr lvl="1"/>
            <a:r>
              <a:rPr lang="en-US" sz="2400" dirty="0" smtClean="0"/>
              <a:t>But a lot of over-head</a:t>
            </a:r>
          </a:p>
          <a:p>
            <a:pPr lvl="1"/>
            <a:r>
              <a:rPr lang="en-US" sz="2400" dirty="0" smtClean="0"/>
              <a:t>Exists mostly in servers nowadays</a:t>
            </a:r>
          </a:p>
          <a:p>
            <a:r>
              <a:rPr lang="en-US" sz="2800" dirty="0" smtClean="0"/>
              <a:t>Lighter version (and the most popular): multi-core CPU 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34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30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Multiprocessors / Multicores</a:t>
            </a:r>
            <a:endParaRPr lang="en-US" dirty="0"/>
          </a:p>
        </p:txBody>
      </p:sp>
      <p:pic>
        <p:nvPicPr>
          <p:cNvPr id="6" name="Content Placeholder 5" descr="conroe1_f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45" r="-23445"/>
          <a:stretch>
            <a:fillRect/>
          </a:stretch>
        </p:blipFill>
        <p:spPr>
          <a:xfrm>
            <a:off x="4627450" y="3951680"/>
            <a:ext cx="5398874" cy="288892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35</a:t>
            </a:fld>
            <a:endParaRPr lang="en-US" sz="1400" b="1">
              <a:solidFill>
                <a:srgbClr val="FFFFFF"/>
              </a:solidFill>
            </a:endParaRPr>
          </a:p>
        </p:txBody>
      </p:sp>
      <p:pic>
        <p:nvPicPr>
          <p:cNvPr id="8" name="Picture 7" descr="z10pe_z9p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84"/>
          <a:stretch/>
        </p:blipFill>
        <p:spPr>
          <a:xfrm>
            <a:off x="0" y="1502169"/>
            <a:ext cx="461005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6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Multi-core processors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30902" y="1360488"/>
            <a:ext cx="4738687" cy="4437062"/>
            <a:chOff x="2132013" y="1233488"/>
            <a:chExt cx="4738687" cy="4437062"/>
          </a:xfrm>
        </p:grpSpPr>
        <p:sp>
          <p:nvSpPr>
            <p:cNvPr id="34" name="Rectangle 40"/>
            <p:cNvSpPr>
              <a:spLocks noChangeArrowheads="1"/>
            </p:cNvSpPr>
            <p:nvPr/>
          </p:nvSpPr>
          <p:spPr bwMode="auto">
            <a:xfrm>
              <a:off x="3067050" y="4575175"/>
              <a:ext cx="1908175" cy="611188"/>
            </a:xfrm>
            <a:prstGeom prst="rect">
              <a:avLst/>
            </a:prstGeom>
            <a:solidFill>
              <a:srgbClr val="FFCC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54000" rIns="54000" anchor="ctr"/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000000"/>
                  </a:solidFill>
                </a:rPr>
                <a:t>Memory</a:t>
              </a:r>
            </a:p>
          </p:txBody>
        </p:sp>
        <p:sp>
          <p:nvSpPr>
            <p:cNvPr id="35" name="Line 41"/>
            <p:cNvSpPr>
              <a:spLocks noChangeShapeType="1"/>
            </p:cNvSpPr>
            <p:nvPr/>
          </p:nvSpPr>
          <p:spPr bwMode="auto">
            <a:xfrm>
              <a:off x="3103563" y="4008438"/>
              <a:ext cx="0" cy="279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54000" rIns="54000" anchor="ctr"/>
            <a:lstStyle/>
            <a:p>
              <a:endParaRPr lang="en-US"/>
            </a:p>
          </p:txBody>
        </p:sp>
        <p:sp>
          <p:nvSpPr>
            <p:cNvPr id="36" name="Rectangle 42"/>
            <p:cNvSpPr>
              <a:spLocks noChangeArrowheads="1"/>
            </p:cNvSpPr>
            <p:nvPr/>
          </p:nvSpPr>
          <p:spPr bwMode="auto">
            <a:xfrm>
              <a:off x="2241550" y="1768475"/>
              <a:ext cx="792163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Core</a:t>
              </a:r>
              <a:endParaRPr lang="de-DE"/>
            </a:p>
          </p:txBody>
        </p:sp>
        <p:sp>
          <p:nvSpPr>
            <p:cNvPr id="37" name="Rectangle 43"/>
            <p:cNvSpPr>
              <a:spLocks noChangeArrowheads="1"/>
            </p:cNvSpPr>
            <p:nvPr/>
          </p:nvSpPr>
          <p:spPr bwMode="auto">
            <a:xfrm>
              <a:off x="3175000" y="1768475"/>
              <a:ext cx="792163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Core</a:t>
              </a:r>
              <a:endParaRPr lang="de-DE"/>
            </a:p>
          </p:txBody>
        </p:sp>
        <p:sp>
          <p:nvSpPr>
            <p:cNvPr id="38" name="Rectangle 44"/>
            <p:cNvSpPr>
              <a:spLocks noChangeArrowheads="1"/>
            </p:cNvSpPr>
            <p:nvPr/>
          </p:nvSpPr>
          <p:spPr bwMode="auto">
            <a:xfrm>
              <a:off x="2241550" y="2416175"/>
              <a:ext cx="792163" cy="50323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dirty="0">
                  <a:solidFill>
                    <a:srgbClr val="FF0000"/>
                  </a:solidFill>
                </a:rPr>
                <a:t>L1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39" name="Rectangle 45"/>
            <p:cNvSpPr>
              <a:spLocks noChangeArrowheads="1"/>
            </p:cNvSpPr>
            <p:nvPr/>
          </p:nvSpPr>
          <p:spPr bwMode="auto">
            <a:xfrm>
              <a:off x="3175000" y="2416175"/>
              <a:ext cx="792163" cy="50323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dirty="0">
                  <a:solidFill>
                    <a:srgbClr val="FF0000"/>
                  </a:solidFill>
                </a:rPr>
                <a:t>L1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0" name="Rectangle 46"/>
            <p:cNvSpPr>
              <a:spLocks noChangeArrowheads="1"/>
            </p:cNvSpPr>
            <p:nvPr/>
          </p:nvSpPr>
          <p:spPr bwMode="auto">
            <a:xfrm>
              <a:off x="2241550" y="3495675"/>
              <a:ext cx="1725613" cy="503238"/>
            </a:xfrm>
            <a:prstGeom prst="rect">
              <a:avLst/>
            </a:prstGeom>
            <a:solidFill>
              <a:srgbClr val="F0E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dirty="0">
                  <a:solidFill>
                    <a:srgbClr val="FF0000"/>
                  </a:solidFill>
                </a:rPr>
                <a:t>L2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41" name="Line 47"/>
            <p:cNvSpPr>
              <a:spLocks noChangeShapeType="1"/>
            </p:cNvSpPr>
            <p:nvPr/>
          </p:nvSpPr>
          <p:spPr bwMode="auto">
            <a:xfrm>
              <a:off x="2671763" y="2271713"/>
              <a:ext cx="0" cy="144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48"/>
            <p:cNvSpPr>
              <a:spLocks noChangeShapeType="1"/>
            </p:cNvSpPr>
            <p:nvPr/>
          </p:nvSpPr>
          <p:spPr bwMode="auto">
            <a:xfrm>
              <a:off x="3535363" y="2271713"/>
              <a:ext cx="0" cy="144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49"/>
            <p:cNvSpPr>
              <a:spLocks noChangeShapeType="1"/>
            </p:cNvSpPr>
            <p:nvPr/>
          </p:nvSpPr>
          <p:spPr bwMode="auto">
            <a:xfrm>
              <a:off x="3103563" y="3351213"/>
              <a:ext cx="0" cy="144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50"/>
            <p:cNvSpPr>
              <a:spLocks noChangeArrowheads="1"/>
            </p:cNvSpPr>
            <p:nvPr/>
          </p:nvSpPr>
          <p:spPr bwMode="auto">
            <a:xfrm>
              <a:off x="2239963" y="3063875"/>
              <a:ext cx="1727200" cy="287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dirty="0"/>
                <a:t>Switch</a:t>
              </a:r>
              <a:endParaRPr lang="de-DE" dirty="0"/>
            </a:p>
          </p:txBody>
        </p:sp>
        <p:sp>
          <p:nvSpPr>
            <p:cNvPr id="45" name="Line 51"/>
            <p:cNvSpPr>
              <a:spLocks noChangeShapeType="1"/>
            </p:cNvSpPr>
            <p:nvPr/>
          </p:nvSpPr>
          <p:spPr bwMode="auto">
            <a:xfrm>
              <a:off x="2671763" y="2919413"/>
              <a:ext cx="0" cy="144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52"/>
            <p:cNvSpPr>
              <a:spLocks noChangeShapeType="1"/>
            </p:cNvSpPr>
            <p:nvPr/>
          </p:nvSpPr>
          <p:spPr bwMode="auto">
            <a:xfrm>
              <a:off x="3535363" y="2919413"/>
              <a:ext cx="0" cy="144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59"/>
            <p:cNvSpPr>
              <a:spLocks noChangeArrowheads="1"/>
            </p:cNvSpPr>
            <p:nvPr/>
          </p:nvSpPr>
          <p:spPr bwMode="auto">
            <a:xfrm>
              <a:off x="2166938" y="1695450"/>
              <a:ext cx="1873250" cy="23764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he-IL"/>
            </a:p>
          </p:txBody>
        </p:sp>
        <p:sp>
          <p:nvSpPr>
            <p:cNvPr id="48" name="Line 60"/>
            <p:cNvSpPr>
              <a:spLocks noChangeShapeType="1"/>
            </p:cNvSpPr>
            <p:nvPr/>
          </p:nvSpPr>
          <p:spPr bwMode="auto">
            <a:xfrm>
              <a:off x="5119688" y="4008438"/>
              <a:ext cx="0" cy="3127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54000" rIns="54000" anchor="ctr"/>
            <a:lstStyle/>
            <a:p>
              <a:endParaRPr lang="en-US"/>
            </a:p>
          </p:txBody>
        </p:sp>
        <p:sp>
          <p:nvSpPr>
            <p:cNvPr id="49" name="Rectangle 61"/>
            <p:cNvSpPr>
              <a:spLocks noChangeArrowheads="1"/>
            </p:cNvSpPr>
            <p:nvPr/>
          </p:nvSpPr>
          <p:spPr bwMode="auto">
            <a:xfrm>
              <a:off x="4257675" y="1768475"/>
              <a:ext cx="792163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Core</a:t>
              </a:r>
              <a:endParaRPr lang="de-DE"/>
            </a:p>
          </p:txBody>
        </p:sp>
        <p:sp>
          <p:nvSpPr>
            <p:cNvPr id="50" name="Rectangle 62"/>
            <p:cNvSpPr>
              <a:spLocks noChangeArrowheads="1"/>
            </p:cNvSpPr>
            <p:nvPr/>
          </p:nvSpPr>
          <p:spPr bwMode="auto">
            <a:xfrm>
              <a:off x="5191125" y="1768475"/>
              <a:ext cx="792163" cy="5032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Core</a:t>
              </a:r>
              <a:endParaRPr lang="de-DE"/>
            </a:p>
          </p:txBody>
        </p:sp>
        <p:sp>
          <p:nvSpPr>
            <p:cNvPr id="51" name="Rectangle 63"/>
            <p:cNvSpPr>
              <a:spLocks noChangeArrowheads="1"/>
            </p:cNvSpPr>
            <p:nvPr/>
          </p:nvSpPr>
          <p:spPr bwMode="auto">
            <a:xfrm>
              <a:off x="4257675" y="2416175"/>
              <a:ext cx="792163" cy="50323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dirty="0">
                  <a:solidFill>
                    <a:srgbClr val="FF0000"/>
                  </a:solidFill>
                </a:rPr>
                <a:t>L1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2" name="Rectangle 64"/>
            <p:cNvSpPr>
              <a:spLocks noChangeArrowheads="1"/>
            </p:cNvSpPr>
            <p:nvPr/>
          </p:nvSpPr>
          <p:spPr bwMode="auto">
            <a:xfrm>
              <a:off x="5191125" y="2416175"/>
              <a:ext cx="792163" cy="50323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dirty="0">
                  <a:solidFill>
                    <a:srgbClr val="FF0000"/>
                  </a:solidFill>
                </a:rPr>
                <a:t>L1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65"/>
            <p:cNvSpPr>
              <a:spLocks noChangeArrowheads="1"/>
            </p:cNvSpPr>
            <p:nvPr/>
          </p:nvSpPr>
          <p:spPr bwMode="auto">
            <a:xfrm>
              <a:off x="4257675" y="3495675"/>
              <a:ext cx="1725613" cy="503238"/>
            </a:xfrm>
            <a:prstGeom prst="rect">
              <a:avLst/>
            </a:prstGeom>
            <a:solidFill>
              <a:srgbClr val="F0EA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 dirty="0">
                  <a:solidFill>
                    <a:srgbClr val="FF0000"/>
                  </a:solidFill>
                </a:rPr>
                <a:t>L2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sp>
          <p:nvSpPr>
            <p:cNvPr id="54" name="Line 66"/>
            <p:cNvSpPr>
              <a:spLocks noChangeShapeType="1"/>
            </p:cNvSpPr>
            <p:nvPr/>
          </p:nvSpPr>
          <p:spPr bwMode="auto">
            <a:xfrm>
              <a:off x="4687888" y="2271713"/>
              <a:ext cx="0" cy="144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67"/>
            <p:cNvSpPr>
              <a:spLocks noChangeShapeType="1"/>
            </p:cNvSpPr>
            <p:nvPr/>
          </p:nvSpPr>
          <p:spPr bwMode="auto">
            <a:xfrm>
              <a:off x="5551488" y="2271713"/>
              <a:ext cx="0" cy="144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68"/>
            <p:cNvSpPr>
              <a:spLocks noChangeShapeType="1"/>
            </p:cNvSpPr>
            <p:nvPr/>
          </p:nvSpPr>
          <p:spPr bwMode="auto">
            <a:xfrm>
              <a:off x="5119688" y="3351213"/>
              <a:ext cx="0" cy="144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69"/>
            <p:cNvSpPr>
              <a:spLocks noChangeArrowheads="1"/>
            </p:cNvSpPr>
            <p:nvPr/>
          </p:nvSpPr>
          <p:spPr bwMode="auto">
            <a:xfrm>
              <a:off x="4256088" y="3063875"/>
              <a:ext cx="1727200" cy="287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Switch</a:t>
              </a:r>
              <a:endParaRPr lang="de-DE"/>
            </a:p>
          </p:txBody>
        </p:sp>
        <p:sp>
          <p:nvSpPr>
            <p:cNvPr id="58" name="Line 70"/>
            <p:cNvSpPr>
              <a:spLocks noChangeShapeType="1"/>
            </p:cNvSpPr>
            <p:nvPr/>
          </p:nvSpPr>
          <p:spPr bwMode="auto">
            <a:xfrm>
              <a:off x="4687888" y="2919413"/>
              <a:ext cx="0" cy="144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Line 71"/>
            <p:cNvSpPr>
              <a:spLocks noChangeShapeType="1"/>
            </p:cNvSpPr>
            <p:nvPr/>
          </p:nvSpPr>
          <p:spPr bwMode="auto">
            <a:xfrm>
              <a:off x="5551488" y="2919413"/>
              <a:ext cx="0" cy="1444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Rectangle 72"/>
            <p:cNvSpPr>
              <a:spLocks noChangeArrowheads="1"/>
            </p:cNvSpPr>
            <p:nvPr/>
          </p:nvSpPr>
          <p:spPr bwMode="auto">
            <a:xfrm>
              <a:off x="4183063" y="1695450"/>
              <a:ext cx="1873250" cy="23764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eaLnBrk="1" hangingPunct="1"/>
              <a:endParaRPr lang="he-IL"/>
            </a:p>
          </p:txBody>
        </p:sp>
        <p:sp>
          <p:nvSpPr>
            <p:cNvPr id="61" name="Line 74"/>
            <p:cNvSpPr>
              <a:spLocks noChangeShapeType="1"/>
            </p:cNvSpPr>
            <p:nvPr/>
          </p:nvSpPr>
          <p:spPr bwMode="auto">
            <a:xfrm>
              <a:off x="4040188" y="4287838"/>
              <a:ext cx="0" cy="31273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54000" rIns="54000" anchor="ctr"/>
            <a:lstStyle/>
            <a:p>
              <a:endParaRPr lang="en-US"/>
            </a:p>
          </p:txBody>
        </p:sp>
        <p:sp>
          <p:nvSpPr>
            <p:cNvPr id="62" name="Line 75"/>
            <p:cNvSpPr>
              <a:spLocks noChangeShapeType="1"/>
            </p:cNvSpPr>
            <p:nvPr/>
          </p:nvSpPr>
          <p:spPr bwMode="auto">
            <a:xfrm>
              <a:off x="3103563" y="4287838"/>
              <a:ext cx="20161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54000" rIns="54000" anchor="ctr"/>
            <a:lstStyle/>
            <a:p>
              <a:endParaRPr lang="en-US"/>
            </a:p>
          </p:txBody>
        </p:sp>
        <p:sp>
          <p:nvSpPr>
            <p:cNvPr id="63" name="Text Box 59"/>
            <p:cNvSpPr txBox="1">
              <a:spLocks noChangeArrowheads="1"/>
            </p:cNvSpPr>
            <p:nvPr/>
          </p:nvSpPr>
          <p:spPr bwMode="auto">
            <a:xfrm>
              <a:off x="2132013" y="5332413"/>
              <a:ext cx="4738687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600"/>
                <a:t>Two processors with two cores and shared memory</a:t>
              </a:r>
            </a:p>
          </p:txBody>
        </p:sp>
        <p:sp>
          <p:nvSpPr>
            <p:cNvPr id="64" name="Text Box 60"/>
            <p:cNvSpPr txBox="1">
              <a:spLocks noChangeArrowheads="1"/>
            </p:cNvSpPr>
            <p:nvPr/>
          </p:nvSpPr>
          <p:spPr bwMode="auto">
            <a:xfrm>
              <a:off x="2262188" y="1233488"/>
              <a:ext cx="4503737" cy="4619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/>
                <a:t>Processor 1         Processor 2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83445" y="1622778"/>
            <a:ext cx="410633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Trebuchet MS"/>
                <a:cs typeface="Trebuchet MS"/>
              </a:rPr>
              <a:t>The OS must be aware on the number of processors and cores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latin typeface="Trebuchet MS"/>
                <a:cs typeface="Trebuchet MS"/>
              </a:rPr>
              <a:t>E</a:t>
            </a:r>
            <a:r>
              <a:rPr lang="en-US" sz="2000" dirty="0" smtClean="0">
                <a:latin typeface="Trebuchet MS"/>
                <a:cs typeface="Trebuchet MS"/>
              </a:rPr>
              <a:t>ach core executes a different, independent instruction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Trebuchet MS"/>
                <a:cs typeface="Trebuchet MS"/>
              </a:rPr>
              <a:t>Logically, cores and processors differ in the level of memory they share and the cost of communication between them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Trebuchet MS"/>
              <a:cs typeface="Trebuchet MS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Trebuchet MS"/>
                <a:cs typeface="Trebuchet MS"/>
              </a:rPr>
              <a:t>Physically, there are more differences</a:t>
            </a:r>
          </a:p>
        </p:txBody>
      </p:sp>
    </p:spTree>
    <p:extLst>
      <p:ext uri="{BB962C8B-B14F-4D97-AF65-F5344CB8AC3E}">
        <p14:creationId xmlns:p14="http://schemas.microsoft.com/office/powerpoint/2010/main" val="3774727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“Hardware-Level” Threads: </a:t>
            </a:r>
            <a:br>
              <a:rPr lang="en-US" dirty="0" smtClean="0"/>
            </a:br>
            <a:r>
              <a:rPr lang="en-US" dirty="0" smtClean="0"/>
              <a:t>Hyper-Threading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Intel’s technology since Pentium 4 (2002)</a:t>
            </a:r>
          </a:p>
          <a:p>
            <a:pPr lvl="1"/>
            <a:r>
              <a:rPr lang="en-US" sz="2400" dirty="0" smtClean="0"/>
              <a:t>Single-core, single-processor</a:t>
            </a:r>
          </a:p>
          <a:p>
            <a:r>
              <a:rPr lang="en-US" sz="2800" dirty="0" smtClean="0">
                <a:solidFill>
                  <a:srgbClr val="FF6600"/>
                </a:solidFill>
              </a:rPr>
              <a:t>Appears to the OS as if there are several CPUs, although there is one</a:t>
            </a:r>
          </a:p>
          <a:p>
            <a:r>
              <a:rPr lang="en-US" sz="2800" dirty="0" smtClean="0"/>
              <a:t>Management, switching between the hyper-threads </a:t>
            </a:r>
            <a:r>
              <a:rPr lang="en-US" sz="2800" dirty="0"/>
              <a:t>i</a:t>
            </a:r>
            <a:r>
              <a:rPr lang="en-US" sz="2800" dirty="0" smtClean="0"/>
              <a:t>s done by the CPU in hardware</a:t>
            </a:r>
            <a:r>
              <a:rPr lang="en-US" sz="2800" i="1" dirty="0" smtClean="0"/>
              <a:t> </a:t>
            </a:r>
          </a:p>
          <a:p>
            <a:pPr lvl="1"/>
            <a:r>
              <a:rPr lang="en-US" sz="2400" dirty="0" smtClean="0"/>
              <a:t>More efficient than kernel-mode threads</a:t>
            </a:r>
          </a:p>
          <a:p>
            <a:r>
              <a:rPr lang="en-US" sz="2800" dirty="0" smtClean="0"/>
              <a:t>Today, usually hyper-threading provide 2 hyper-thread for each core</a:t>
            </a:r>
          </a:p>
          <a:p>
            <a:pPr lvl="1"/>
            <a:r>
              <a:rPr lang="en-US" sz="2400" dirty="0" smtClean="0"/>
              <a:t>4-core machine with hyper-threading appears to the OS as 8-core machine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37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1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SYNCHRONIZATION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38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4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Motivation: Two processes </a:t>
            </a:r>
            <a:r>
              <a:rPr lang="en-US" dirty="0" smtClean="0"/>
              <a:t>(or threads) </a:t>
            </a:r>
            <a:r>
              <a:rPr lang="en-US" dirty="0"/>
              <a:t>want to print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/>
              <a:t>Both processors write their job to the </a:t>
            </a:r>
            <a:r>
              <a:rPr lang="en-US" sz="2400" i="1" dirty="0" smtClean="0"/>
              <a:t>spooler –</a:t>
            </a:r>
            <a:r>
              <a:rPr lang="en-US" sz="2400" dirty="0" smtClean="0"/>
              <a:t> the queue for with the printer extracts job to print.</a:t>
            </a:r>
          </a:p>
          <a:p>
            <a:pPr lvl="1">
              <a:defRPr/>
            </a:pPr>
            <a:r>
              <a:rPr lang="en-US" sz="2000" dirty="0" smtClean="0"/>
              <a:t>NULL: No job to print </a:t>
            </a:r>
          </a:p>
          <a:p>
            <a:pPr lvl="1">
              <a:defRPr/>
            </a:pPr>
            <a:r>
              <a:rPr lang="en-US" sz="2000" dirty="0" smtClean="0"/>
              <a:t>OUT: Next job to print</a:t>
            </a:r>
          </a:p>
          <a:p>
            <a:pPr lvl="1">
              <a:defRPr/>
            </a:pPr>
            <a:r>
              <a:rPr lang="en-US" sz="2000" dirty="0" smtClean="0"/>
              <a:t>IN: End of queue, write new job here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r>
              <a:rPr lang="en-US" sz="2400" u="sng" dirty="0" smtClean="0"/>
              <a:t>Code for each process:</a:t>
            </a:r>
            <a:br>
              <a:rPr lang="en-US" sz="2400" u="sng" dirty="0" smtClean="0"/>
            </a:br>
            <a:r>
              <a:rPr lang="en-US" sz="2400" dirty="0" smtClean="0"/>
              <a:t>Spooler[IN] = job</a:t>
            </a:r>
            <a:br>
              <a:rPr lang="en-US" sz="2400" dirty="0" smtClean="0"/>
            </a:br>
            <a:r>
              <a:rPr lang="en-US" sz="2400" dirty="0" smtClean="0"/>
              <a:t>IN++ </a:t>
            </a:r>
          </a:p>
          <a:p>
            <a:pPr lvl="1"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400" dirty="0" smtClean="0"/>
          </a:p>
          <a:p>
            <a:pPr lvl="1">
              <a:buFont typeface="ZapfDingbats" charset="0"/>
              <a:buNone/>
              <a:defRPr/>
            </a:pPr>
            <a:endParaRPr lang="en-US" sz="2000" dirty="0">
              <a:latin typeface="Arial Narrow" charset="0"/>
            </a:endParaRPr>
          </a:p>
          <a:p>
            <a:pPr lvl="1">
              <a:buFont typeface="ZapfDingbats" charset="0"/>
              <a:buNone/>
              <a:defRPr/>
            </a:pPr>
            <a:r>
              <a:rPr lang="en-US" sz="2000" dirty="0" smtClean="0">
                <a:latin typeface="Arial Narrow" charset="0"/>
              </a:rPr>
              <a:t> </a:t>
            </a:r>
            <a:endParaRPr lang="en-US" sz="2000" dirty="0">
              <a:latin typeface="Arial Narro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8636" y="32354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0372" name="Group 100371"/>
          <p:cNvGrpSpPr/>
          <p:nvPr/>
        </p:nvGrpSpPr>
        <p:grpSpPr>
          <a:xfrm>
            <a:off x="6049791" y="3252875"/>
            <a:ext cx="4624924" cy="3605125"/>
            <a:chOff x="6049791" y="3252875"/>
            <a:chExt cx="4624924" cy="3605125"/>
          </a:xfrm>
        </p:grpSpPr>
        <p:sp>
          <p:nvSpPr>
            <p:cNvPr id="19" name="Rectangle 18"/>
            <p:cNvSpPr/>
            <p:nvPr/>
          </p:nvSpPr>
          <p:spPr>
            <a:xfrm>
              <a:off x="6049791" y="4280340"/>
              <a:ext cx="821800" cy="4348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49791" y="6033086"/>
              <a:ext cx="821800" cy="4348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06148" y="473145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66869" y="6488668"/>
              <a:ext cx="45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</a:t>
              </a:r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306502" y="3252875"/>
              <a:ext cx="3368213" cy="3175757"/>
              <a:chOff x="7306502" y="3252875"/>
              <a:chExt cx="3368213" cy="317575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306502" y="3357245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306502" y="3796663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</a:rPr>
                  <a:t>B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306502" y="4236081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rgbClr val="000000"/>
                    </a:solidFill>
                  </a:rPr>
                  <a:t>C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306502" y="4675499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rgbClr val="000000"/>
                    </a:solidFill>
                  </a:rPr>
                  <a:t>NULL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06502" y="5114917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rgbClr val="000000"/>
                    </a:solidFill>
                  </a:rPr>
                  <a:t>NULL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306502" y="5554335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NULL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306502" y="5993755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NULL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0490049" y="3252875"/>
                <a:ext cx="184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045563" y="3822756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2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45563" y="4705748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4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45563" y="5149709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5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45563" y="3401896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1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5563" y="4288267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3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45563" y="5553950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6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45563" y="5997911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7</a:t>
              </a:r>
              <a:endParaRPr lang="en-US" dirty="0">
                <a:latin typeface="Trebuchet MS"/>
                <a:cs typeface="Trebuchet MS"/>
              </a:endParaRPr>
            </a:p>
          </p:txBody>
        </p:sp>
        <p:cxnSp>
          <p:nvCxnSpPr>
            <p:cNvPr id="24" name="Curved Connector 23"/>
            <p:cNvCxnSpPr>
              <a:stCxn id="19" idx="0"/>
            </p:cNvCxnSpPr>
            <p:nvPr/>
          </p:nvCxnSpPr>
          <p:spPr>
            <a:xfrm rot="5400000" flipH="1" flipV="1">
              <a:off x="6943918" y="3500243"/>
              <a:ext cx="296871" cy="1263325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/>
            <p:cNvCxnSpPr>
              <a:stCxn id="20" idx="0"/>
            </p:cNvCxnSpPr>
            <p:nvPr/>
          </p:nvCxnSpPr>
          <p:spPr>
            <a:xfrm rot="5400000" flipH="1" flipV="1">
              <a:off x="6624194" y="4724507"/>
              <a:ext cx="1145076" cy="1472082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822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087360" cy="1310640"/>
          </a:xfrm>
        </p:spPr>
        <p:txBody>
          <a:bodyPr/>
          <a:lstStyle/>
          <a:p>
            <a:r>
              <a:rPr lang="en-US" altLang="he-IL" dirty="0"/>
              <a:t/>
            </a:r>
            <a:br>
              <a:rPr lang="en-US" altLang="he-IL" dirty="0"/>
            </a:br>
            <a:r>
              <a:rPr lang="en-US" altLang="he-IL" dirty="0"/>
              <a:t>A process is a program in execution</a:t>
            </a:r>
            <a:br>
              <a:rPr lang="en-US" altLang="he-IL" dirty="0"/>
            </a:br>
            <a:endParaRPr lang="en-US" altLang="he-IL" dirty="0"/>
          </a:p>
        </p:txBody>
      </p:sp>
      <p:sp>
        <p:nvSpPr>
          <p:cNvPr id="328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9800" y="4508500"/>
            <a:ext cx="7797800" cy="13843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he-IL" sz="2000" b="1"/>
              <a:t>(a)</a:t>
            </a:r>
            <a:r>
              <a:rPr lang="en-US" altLang="he-IL" sz="2000"/>
              <a:t>  Multiprogramming of four programs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he-IL" sz="2000" b="1"/>
              <a:t>(b)</a:t>
            </a:r>
            <a:r>
              <a:rPr lang="en-US" altLang="he-IL" sz="2000"/>
              <a:t>  Conceptual model of 4 independent, sequential processes</a:t>
            </a:r>
          </a:p>
          <a:p>
            <a:pPr marL="457200" indent="-457200">
              <a:buFont typeface="Wingdings" panose="05000000000000000000" pitchFamily="2" charset="2"/>
              <a:buNone/>
            </a:pPr>
            <a:r>
              <a:rPr lang="en-US" altLang="he-IL" sz="2000" b="1"/>
              <a:t>(c)</a:t>
            </a:r>
            <a:r>
              <a:rPr lang="en-US" altLang="he-IL" sz="2000"/>
              <a:t>  Only one program active at any instant</a:t>
            </a:r>
          </a:p>
        </p:txBody>
      </p:sp>
      <p:pic>
        <p:nvPicPr>
          <p:cNvPr id="328708" name="Picture 4" descr="2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663700"/>
            <a:ext cx="7997825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90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Possible Outcomes 1/2 </a:t>
            </a:r>
            <a:endParaRPr lang="en-US" dirty="0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solidFill>
                  <a:prstClr val="black"/>
                </a:solidFill>
              </a:rPr>
              <a:t>Process 1:</a:t>
            </a:r>
            <a:r>
              <a:rPr lang="en-US" sz="2000" dirty="0" smtClean="0"/>
              <a:t> </a:t>
            </a:r>
            <a:r>
              <a:rPr lang="en-US" sz="2400" dirty="0" smtClean="0"/>
              <a:t>Spooler[IN] = JOB1</a:t>
            </a:r>
          </a:p>
          <a:p>
            <a:pPr marL="0" indent="0">
              <a:buNone/>
              <a:defRPr/>
            </a:pPr>
            <a:r>
              <a:rPr lang="en-US" sz="2400" dirty="0" smtClean="0"/>
              <a:t>Process 1: IN++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&lt;Context Switch by OS&gt; </a:t>
            </a:r>
          </a:p>
          <a:p>
            <a:pPr marL="0" indent="0">
              <a:buNone/>
              <a:defRPr/>
            </a:pPr>
            <a:r>
              <a:rPr lang="en-US" sz="2400" dirty="0">
                <a:solidFill>
                  <a:prstClr val="black"/>
                </a:solidFill>
              </a:rPr>
              <a:t>Process </a:t>
            </a:r>
            <a:r>
              <a:rPr lang="en-US" sz="2400" dirty="0" smtClean="0">
                <a:solidFill>
                  <a:prstClr val="black"/>
                </a:solidFill>
              </a:rPr>
              <a:t>2:</a:t>
            </a:r>
            <a:r>
              <a:rPr lang="en-US" sz="2000" dirty="0" smtClean="0"/>
              <a:t> </a:t>
            </a:r>
            <a:r>
              <a:rPr lang="en-US" sz="2400" dirty="0"/>
              <a:t>Spooler[IN] = </a:t>
            </a:r>
            <a:r>
              <a:rPr lang="en-US" sz="2400" dirty="0" smtClean="0"/>
              <a:t>JOB2</a:t>
            </a:r>
            <a:endParaRPr lang="en-US" sz="2400" dirty="0"/>
          </a:p>
          <a:p>
            <a:pPr marL="0" indent="0">
              <a:buNone/>
              <a:defRPr/>
            </a:pPr>
            <a:r>
              <a:rPr lang="en-US" sz="2400" dirty="0"/>
              <a:t>Process </a:t>
            </a:r>
            <a:r>
              <a:rPr lang="en-US" sz="2400" dirty="0" smtClean="0"/>
              <a:t>2: </a:t>
            </a:r>
            <a:r>
              <a:rPr lang="en-US" sz="2400" dirty="0"/>
              <a:t>IN++</a:t>
            </a:r>
          </a:p>
          <a:p>
            <a:pPr lvl="1"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400" dirty="0" smtClean="0"/>
          </a:p>
          <a:p>
            <a:pPr lvl="1">
              <a:buFont typeface="ZapfDingbats" charset="0"/>
              <a:buNone/>
              <a:defRPr/>
            </a:pPr>
            <a:endParaRPr lang="en-US" sz="2000" dirty="0">
              <a:latin typeface="Arial Narrow" charset="0"/>
            </a:endParaRPr>
          </a:p>
          <a:p>
            <a:pPr lvl="1">
              <a:buFont typeface="ZapfDingbats" charset="0"/>
              <a:buNone/>
              <a:defRPr/>
            </a:pPr>
            <a:r>
              <a:rPr lang="en-US" sz="2000" dirty="0" smtClean="0">
                <a:latin typeface="Arial Narrow" charset="0"/>
              </a:rPr>
              <a:t> </a:t>
            </a:r>
            <a:endParaRPr lang="en-US" sz="2000" dirty="0">
              <a:latin typeface="Arial Narro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8636" y="32354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0372" name="Group 100371"/>
          <p:cNvGrpSpPr/>
          <p:nvPr/>
        </p:nvGrpSpPr>
        <p:grpSpPr>
          <a:xfrm>
            <a:off x="6049791" y="3252875"/>
            <a:ext cx="4624924" cy="3605125"/>
            <a:chOff x="6049791" y="3252875"/>
            <a:chExt cx="4624924" cy="3605125"/>
          </a:xfrm>
        </p:grpSpPr>
        <p:sp>
          <p:nvSpPr>
            <p:cNvPr id="19" name="Rectangle 18"/>
            <p:cNvSpPr/>
            <p:nvPr/>
          </p:nvSpPr>
          <p:spPr>
            <a:xfrm>
              <a:off x="6049791" y="4280340"/>
              <a:ext cx="821800" cy="4348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49791" y="6033086"/>
              <a:ext cx="821800" cy="4348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06148" y="473145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66869" y="6488668"/>
              <a:ext cx="45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</a:t>
              </a:r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306502" y="3252875"/>
              <a:ext cx="3368213" cy="3175757"/>
              <a:chOff x="7306502" y="3252875"/>
              <a:chExt cx="3368213" cy="317575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306502" y="3357245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306502" y="3796663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</a:rPr>
                  <a:t>B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306502" y="4236081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rgbClr val="000000"/>
                    </a:solidFill>
                  </a:rPr>
                  <a:t>C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306502" y="4675499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rgbClr val="000000"/>
                    </a:solidFill>
                  </a:rPr>
                  <a:t>NULL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06502" y="5114917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rgbClr val="000000"/>
                    </a:solidFill>
                  </a:rPr>
                  <a:t>NULL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306502" y="5554335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NULL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306502" y="5993755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NULL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0490049" y="3252875"/>
                <a:ext cx="184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045563" y="3822756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2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45563" y="4705748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4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45563" y="5149709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5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45563" y="3401896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1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5563" y="4288267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3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45563" y="5553950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6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45563" y="5997911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7</a:t>
              </a:r>
              <a:endParaRPr lang="en-US" dirty="0">
                <a:latin typeface="Trebuchet MS"/>
                <a:cs typeface="Trebuchet M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7302334" y="4684197"/>
            <a:ext cx="1409111" cy="4348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smtClean="0">
                <a:solidFill>
                  <a:srgbClr val="000000"/>
                </a:solidFill>
              </a:rPr>
              <a:t>JOB1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063019" y="6028931"/>
            <a:ext cx="821800" cy="4348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5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98166" y="5114918"/>
            <a:ext cx="1409111" cy="4348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smtClean="0">
                <a:solidFill>
                  <a:srgbClr val="000000"/>
                </a:solidFill>
              </a:rPr>
              <a:t>JOB2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58855" y="6024776"/>
            <a:ext cx="821800" cy="4348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6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9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 build="p"/>
      <p:bldP spid="32" grpId="0" animBg="1"/>
      <p:bldP spid="36" grpId="0" animBg="1"/>
      <p:bldP spid="37" grpId="0" animBg="1"/>
      <p:bldP spid="3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Possible Outcomes 2/2 </a:t>
            </a:r>
            <a:endParaRPr lang="en-US" dirty="0"/>
          </a:p>
        </p:txBody>
      </p:sp>
      <p:sp>
        <p:nvSpPr>
          <p:cNvPr id="4506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solidFill>
                  <a:prstClr val="black"/>
                </a:solidFill>
              </a:rPr>
              <a:t>Process 1:</a:t>
            </a:r>
            <a:r>
              <a:rPr lang="en-US" sz="2000" dirty="0" smtClean="0"/>
              <a:t> </a:t>
            </a:r>
            <a:r>
              <a:rPr lang="en-US" sz="2400" dirty="0" smtClean="0"/>
              <a:t>Spooler[IN] = JOB1</a:t>
            </a:r>
          </a:p>
          <a:p>
            <a:pPr marL="0" indent="0">
              <a:buNone/>
              <a:defRPr/>
            </a:pPr>
            <a:r>
              <a:rPr lang="en-US" sz="2400" dirty="0">
                <a:solidFill>
                  <a:srgbClr val="FF0000"/>
                </a:solidFill>
              </a:rPr>
              <a:t>&lt;Context Switch by OS&gt; </a:t>
            </a:r>
          </a:p>
          <a:p>
            <a:pPr marL="0" indent="0">
              <a:buNone/>
              <a:defRPr/>
            </a:pPr>
            <a:r>
              <a:rPr lang="en-US" sz="2400" dirty="0">
                <a:solidFill>
                  <a:prstClr val="black"/>
                </a:solidFill>
              </a:rPr>
              <a:t>Process 2:</a:t>
            </a:r>
            <a:r>
              <a:rPr lang="en-US" sz="2000" dirty="0"/>
              <a:t> </a:t>
            </a:r>
            <a:r>
              <a:rPr lang="en-US" sz="2400" dirty="0"/>
              <a:t>Spooler[IN] = JOB2</a:t>
            </a:r>
          </a:p>
          <a:p>
            <a:pPr marL="0" indent="0">
              <a:buNone/>
              <a:defRPr/>
            </a:pPr>
            <a:r>
              <a:rPr lang="en-US" sz="2400" dirty="0">
                <a:solidFill>
                  <a:srgbClr val="FF0000"/>
                </a:solidFill>
              </a:rPr>
              <a:t>&lt;Context Switch by OS&gt; </a:t>
            </a:r>
            <a:endParaRPr lang="en-US" sz="2400" dirty="0" smtClean="0"/>
          </a:p>
          <a:p>
            <a:pPr marL="0" indent="0">
              <a:buNone/>
              <a:defRPr/>
            </a:pPr>
            <a:r>
              <a:rPr lang="en-US" sz="2400" dirty="0" smtClean="0"/>
              <a:t>Process 1: IN++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r>
              <a:rPr lang="en-US" sz="2400" dirty="0">
                <a:solidFill>
                  <a:srgbClr val="FF0000"/>
                </a:solidFill>
              </a:rPr>
              <a:t>&lt;Context Switch by OS&gt; </a:t>
            </a:r>
            <a:endParaRPr lang="en-US" sz="2400" dirty="0"/>
          </a:p>
          <a:p>
            <a:pPr marL="0" indent="0">
              <a:buNone/>
              <a:defRPr/>
            </a:pPr>
            <a:r>
              <a:rPr lang="en-US" sz="2400" dirty="0" smtClean="0"/>
              <a:t>Process 2: </a:t>
            </a:r>
            <a:r>
              <a:rPr lang="en-US" sz="2400" dirty="0"/>
              <a:t>IN+</a:t>
            </a:r>
            <a:r>
              <a:rPr lang="en-US" sz="2400" dirty="0" smtClean="0"/>
              <a:t>+</a:t>
            </a:r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 smtClean="0"/>
          </a:p>
          <a:p>
            <a:pPr marL="0" indent="0">
              <a:buNone/>
              <a:defRPr/>
            </a:pPr>
            <a:r>
              <a:rPr lang="en-US" sz="2400" dirty="0" smtClean="0">
                <a:sym typeface="Wingdings"/>
              </a:rPr>
              <a:t> JOB1 is lost; all jobs after JOB2 may </a:t>
            </a:r>
            <a:br>
              <a:rPr lang="en-US" sz="2400" dirty="0" smtClean="0">
                <a:sym typeface="Wingdings"/>
              </a:rPr>
            </a:br>
            <a:r>
              <a:rPr lang="en-US" sz="2400" dirty="0" smtClean="0">
                <a:sym typeface="Wingdings"/>
              </a:rPr>
              <a:t>not be printed as well, because of the </a:t>
            </a:r>
            <a:br>
              <a:rPr lang="en-US" sz="2400" dirty="0" smtClean="0">
                <a:sym typeface="Wingdings"/>
              </a:rPr>
            </a:br>
            <a:r>
              <a:rPr lang="en-US" sz="2400" dirty="0" smtClean="0">
                <a:sym typeface="Wingdings"/>
              </a:rPr>
              <a:t>gap</a:t>
            </a:r>
            <a:endParaRPr lang="en-US" sz="2400" dirty="0"/>
          </a:p>
          <a:p>
            <a:pPr lvl="1">
              <a:defRPr/>
            </a:pPr>
            <a:endParaRPr lang="en-US" sz="2000" dirty="0"/>
          </a:p>
          <a:p>
            <a:pPr marL="0" indent="0">
              <a:buNone/>
              <a:defRPr/>
            </a:pPr>
            <a:endParaRPr lang="en-US" sz="2400" dirty="0" smtClean="0"/>
          </a:p>
          <a:p>
            <a:pPr lvl="1">
              <a:buFont typeface="ZapfDingbats" charset="0"/>
              <a:buNone/>
              <a:defRPr/>
            </a:pPr>
            <a:endParaRPr lang="en-US" sz="2000" dirty="0">
              <a:latin typeface="Arial Narrow" charset="0"/>
            </a:endParaRPr>
          </a:p>
          <a:p>
            <a:pPr lvl="1">
              <a:buFont typeface="ZapfDingbats" charset="0"/>
              <a:buNone/>
              <a:defRPr/>
            </a:pPr>
            <a:r>
              <a:rPr lang="en-US" sz="2000" dirty="0" smtClean="0">
                <a:latin typeface="Arial Narrow" charset="0"/>
              </a:rPr>
              <a:t> </a:t>
            </a:r>
            <a:endParaRPr lang="en-US" sz="2000" dirty="0">
              <a:latin typeface="Arial Narrow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8636" y="32354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0372" name="Group 100371"/>
          <p:cNvGrpSpPr/>
          <p:nvPr/>
        </p:nvGrpSpPr>
        <p:grpSpPr>
          <a:xfrm>
            <a:off x="6049791" y="3252875"/>
            <a:ext cx="4624924" cy="3605125"/>
            <a:chOff x="6049791" y="3252875"/>
            <a:chExt cx="4624924" cy="3605125"/>
          </a:xfrm>
        </p:grpSpPr>
        <p:sp>
          <p:nvSpPr>
            <p:cNvPr id="19" name="Rectangle 18"/>
            <p:cNvSpPr/>
            <p:nvPr/>
          </p:nvSpPr>
          <p:spPr>
            <a:xfrm>
              <a:off x="6049791" y="4280340"/>
              <a:ext cx="821800" cy="4348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49791" y="6033086"/>
              <a:ext cx="821800" cy="434877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06148" y="4731454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66869" y="6488668"/>
              <a:ext cx="45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</a:t>
              </a:r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306502" y="3252875"/>
              <a:ext cx="3368213" cy="3175757"/>
              <a:chOff x="7306502" y="3252875"/>
              <a:chExt cx="3368213" cy="3175757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7306502" y="3357245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7306502" y="3796663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rgbClr val="000000"/>
                    </a:solidFill>
                  </a:rPr>
                  <a:t>B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7306502" y="4236081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rgbClr val="000000"/>
                    </a:solidFill>
                  </a:rPr>
                  <a:t>C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306502" y="4675499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rgbClr val="000000"/>
                    </a:solidFill>
                  </a:rPr>
                  <a:t>NULL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306502" y="5114917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rgbClr val="000000"/>
                    </a:solidFill>
                  </a:rPr>
                  <a:t>NULL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306502" y="5554335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NULL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306502" y="5993755"/>
                <a:ext cx="1409111" cy="43487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</a:rPr>
                  <a:t>NULL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0490049" y="3252875"/>
                <a:ext cx="184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7045563" y="3822756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2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45563" y="4705748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4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45563" y="5149709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5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45563" y="3401896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1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45563" y="4288267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3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45563" y="5553950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6</a:t>
              </a:r>
              <a:endParaRPr lang="en-US" dirty="0">
                <a:latin typeface="Trebuchet MS"/>
                <a:cs typeface="Trebuchet M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45563" y="5997911"/>
              <a:ext cx="3057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rebuchet MS"/>
                  <a:cs typeface="Trebuchet MS"/>
                </a:rPr>
                <a:t>7</a:t>
              </a:r>
              <a:endParaRPr lang="en-US" dirty="0">
                <a:latin typeface="Trebuchet MS"/>
                <a:cs typeface="Trebuchet MS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7302334" y="4684197"/>
            <a:ext cx="1409111" cy="4348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smtClean="0">
                <a:solidFill>
                  <a:srgbClr val="000000"/>
                </a:solidFill>
              </a:rPr>
              <a:t>JOB1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063019" y="6028931"/>
            <a:ext cx="821800" cy="4348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5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298166" y="4680043"/>
            <a:ext cx="1409111" cy="4348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 smtClean="0">
                <a:solidFill>
                  <a:srgbClr val="000000"/>
                </a:solidFill>
              </a:rPr>
              <a:t>JOB2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058855" y="6024776"/>
            <a:ext cx="821800" cy="43487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6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30" name="Curved Connector 29"/>
          <p:cNvCxnSpPr>
            <a:stCxn id="39" idx="0"/>
          </p:cNvCxnSpPr>
          <p:nvPr/>
        </p:nvCxnSpPr>
        <p:spPr>
          <a:xfrm rot="5400000" flipH="1" flipV="1">
            <a:off x="7111248" y="5151061"/>
            <a:ext cx="232223" cy="151520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33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 build="p"/>
      <p:bldP spid="32" grpId="0" animBg="1"/>
      <p:bldP spid="36" grpId="0" animBg="1"/>
      <p:bldP spid="37" grpId="0" animBg="1"/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Motivation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42</a:t>
            </a:fld>
            <a:endParaRPr lang="en-US" sz="1400" b="1">
              <a:solidFill>
                <a:srgbClr val="FFFFFF"/>
              </a:solidFill>
            </a:endParaRPr>
          </a:p>
        </p:txBody>
      </p:sp>
      <p:pic>
        <p:nvPicPr>
          <p:cNvPr id="8" name="Content Placeholder 5" descr="Screen Shot 2016-03-05 at 9.45.5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04" r="-46404"/>
          <a:stretch/>
        </p:blipFill>
        <p:spPr/>
      </p:pic>
      <p:sp>
        <p:nvSpPr>
          <p:cNvPr id="16" name="Oval Callout 15"/>
          <p:cNvSpPr/>
          <p:nvPr/>
        </p:nvSpPr>
        <p:spPr>
          <a:xfrm>
            <a:off x="4264526" y="1323473"/>
            <a:ext cx="914400" cy="612648"/>
          </a:xfrm>
          <a:prstGeom prst="wedgeEllipseCallout">
            <a:avLst>
              <a:gd name="adj1" fmla="val -74927"/>
              <a:gd name="adj2" fmla="val 5159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100-1000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0421" y="2152309"/>
            <a:ext cx="1991894" cy="3302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 smtClean="0">
                <a:solidFill>
                  <a:srgbClr val="000000"/>
                </a:solidFill>
              </a:rPr>
              <a:t>Global variable IN is in address 100</a:t>
            </a:r>
          </a:p>
          <a:p>
            <a:endParaRPr lang="en-US" i="1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IN++</a:t>
            </a:r>
          </a:p>
          <a:p>
            <a:pPr algn="ctr"/>
            <a:endParaRPr lang="en-US" dirty="0" smtClean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 smtClean="0">
                <a:solidFill>
                  <a:srgbClr val="000000"/>
                </a:solidFill>
              </a:rPr>
              <a:t>lw</a:t>
            </a:r>
            <a:r>
              <a:rPr lang="en-US" dirty="0" smtClean="0">
                <a:solidFill>
                  <a:srgbClr val="000000"/>
                </a:solidFill>
              </a:rPr>
              <a:t> r1, 100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inc</a:t>
            </a:r>
            <a:r>
              <a:rPr lang="en-US" dirty="0" smtClean="0">
                <a:solidFill>
                  <a:srgbClr val="000000"/>
                </a:solidFill>
              </a:rPr>
              <a:t> r1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sw</a:t>
            </a:r>
            <a:r>
              <a:rPr lang="en-US" dirty="0" smtClean="0">
                <a:solidFill>
                  <a:srgbClr val="000000"/>
                </a:solidFill>
              </a:rPr>
              <a:t> 100, r1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9" name="Straight Connector 18"/>
          <p:cNvCxnSpPr>
            <a:stCxn id="17" idx="1"/>
            <a:endCxn id="17" idx="3"/>
          </p:cNvCxnSpPr>
          <p:nvPr/>
        </p:nvCxnSpPr>
        <p:spPr>
          <a:xfrm>
            <a:off x="160421" y="3803309"/>
            <a:ext cx="1991894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7" idx="0"/>
          </p:cNvCxnSpPr>
          <p:nvPr/>
        </p:nvCxnSpPr>
        <p:spPr>
          <a:xfrm rot="5400000" flipH="1" flipV="1">
            <a:off x="1828135" y="1386970"/>
            <a:ext cx="93572" cy="143710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18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Motivation</a:t>
            </a:r>
          </a:p>
        </p:txBody>
      </p:sp>
      <p:pic>
        <p:nvPicPr>
          <p:cNvPr id="8" name="Content Placeholder 5" descr="Screen Shot 2016-03-05 at 9.45.5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04" r="-46404"/>
          <a:stretch/>
        </p:blipFill>
        <p:spPr>
          <a:xfrm>
            <a:off x="-613505" y="1544976"/>
            <a:ext cx="8458200" cy="4525963"/>
          </a:xfrm>
        </p:spPr>
      </p:pic>
      <p:sp>
        <p:nvSpPr>
          <p:cNvPr id="7" name="Rectangle 6"/>
          <p:cNvSpPr/>
          <p:nvPr/>
        </p:nvSpPr>
        <p:spPr>
          <a:xfrm>
            <a:off x="3729894" y="1321723"/>
            <a:ext cx="2072105" cy="5200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Oval Callout 15"/>
          <p:cNvSpPr/>
          <p:nvPr/>
        </p:nvSpPr>
        <p:spPr>
          <a:xfrm>
            <a:off x="3339591" y="1268249"/>
            <a:ext cx="1069474" cy="612648"/>
          </a:xfrm>
          <a:prstGeom prst="wedgeEllipseCallout">
            <a:avLst>
              <a:gd name="adj1" fmla="val -74927"/>
              <a:gd name="adj2" fmla="val 5159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100: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3074" y="1372465"/>
            <a:ext cx="2916183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</a:rPr>
              <a:t>Thread 1</a:t>
            </a:r>
            <a:r>
              <a:rPr lang="en-US" dirty="0">
                <a:solidFill>
                  <a:prstClr val="black"/>
                </a:solidFill>
              </a:rPr>
              <a:t>:</a:t>
            </a:r>
            <a:r>
              <a:rPr lang="en-US" sz="1600" dirty="0"/>
              <a:t> </a:t>
            </a:r>
            <a:r>
              <a:rPr lang="en-US" dirty="0" err="1" smtClean="0"/>
              <a:t>lw</a:t>
            </a:r>
            <a:r>
              <a:rPr lang="en-US" dirty="0" smtClean="0"/>
              <a:t> r1,100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</a:rPr>
              <a:t>Thread 1: </a:t>
            </a:r>
            <a:r>
              <a:rPr lang="en-US" dirty="0" err="1" smtClean="0">
                <a:solidFill>
                  <a:prstClr val="black"/>
                </a:solidFill>
              </a:rPr>
              <a:t>inc</a:t>
            </a:r>
            <a:r>
              <a:rPr lang="en-US" dirty="0" smtClean="0">
                <a:solidFill>
                  <a:prstClr val="black"/>
                </a:solidFill>
              </a:rPr>
              <a:t> r1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 smtClean="0"/>
              <a:t>Thread 1: </a:t>
            </a:r>
            <a:r>
              <a:rPr lang="en-US" dirty="0" err="1" smtClean="0"/>
              <a:t>sw</a:t>
            </a:r>
            <a:r>
              <a:rPr lang="en-US" dirty="0" smtClean="0"/>
              <a:t> 100,r1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 smtClean="0">
                <a:solidFill>
                  <a:srgbClr val="FF0000"/>
                </a:solidFill>
              </a:rPr>
              <a:t>&lt;Context Switch&gt; </a:t>
            </a:r>
            <a:endParaRPr lang="en-US" dirty="0" smtClean="0"/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Thread </a:t>
            </a:r>
            <a:r>
              <a:rPr lang="en-US" dirty="0" smtClean="0">
                <a:solidFill>
                  <a:prstClr val="black"/>
                </a:solidFill>
              </a:rPr>
              <a:t>2: </a:t>
            </a:r>
            <a:r>
              <a:rPr lang="en-US" dirty="0" err="1" smtClean="0">
                <a:solidFill>
                  <a:prstClr val="black"/>
                </a:solidFill>
              </a:rPr>
              <a:t>lw</a:t>
            </a:r>
            <a:r>
              <a:rPr lang="en-US" dirty="0" smtClean="0">
                <a:solidFill>
                  <a:prstClr val="black"/>
                </a:solidFill>
              </a:rPr>
              <a:t> r1, 100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</a:rPr>
              <a:t>Thread 2: </a:t>
            </a:r>
            <a:r>
              <a:rPr lang="en-US" dirty="0" err="1" smtClean="0">
                <a:solidFill>
                  <a:prstClr val="black"/>
                </a:solidFill>
              </a:rPr>
              <a:t>inc</a:t>
            </a:r>
            <a:r>
              <a:rPr lang="en-US" dirty="0" smtClean="0">
                <a:solidFill>
                  <a:prstClr val="black"/>
                </a:solidFill>
              </a:rPr>
              <a:t> r1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 smtClean="0">
                <a:solidFill>
                  <a:prstClr val="black"/>
                </a:solidFill>
              </a:rPr>
              <a:t>Thread 2: </a:t>
            </a:r>
            <a:r>
              <a:rPr lang="en-US" dirty="0" err="1" smtClean="0">
                <a:solidFill>
                  <a:prstClr val="black"/>
                </a:solidFill>
              </a:rPr>
              <a:t>sw</a:t>
            </a:r>
            <a:r>
              <a:rPr lang="en-US" dirty="0" smtClean="0">
                <a:solidFill>
                  <a:prstClr val="black"/>
                </a:solidFill>
              </a:rPr>
              <a:t> 100, r1</a:t>
            </a:r>
          </a:p>
          <a:p>
            <a:pPr marL="285750" indent="-285750">
              <a:buFont typeface="Arial"/>
              <a:buChar char="•"/>
              <a:defRPr/>
            </a:pPr>
            <a:endParaRPr lang="en-US" dirty="0" smtClean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Thread 1:</a:t>
            </a:r>
            <a:r>
              <a:rPr lang="en-US" sz="1600" dirty="0"/>
              <a:t> </a:t>
            </a:r>
            <a:r>
              <a:rPr lang="en-US" dirty="0" err="1"/>
              <a:t>lw</a:t>
            </a:r>
            <a:r>
              <a:rPr lang="en-US" dirty="0"/>
              <a:t> r1,100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Thread 1: </a:t>
            </a:r>
            <a:r>
              <a:rPr lang="en-US" dirty="0" err="1">
                <a:solidFill>
                  <a:prstClr val="black"/>
                </a:solidFill>
              </a:rPr>
              <a:t>inc</a:t>
            </a:r>
            <a:r>
              <a:rPr lang="en-US" dirty="0">
                <a:solidFill>
                  <a:prstClr val="black"/>
                </a:solidFill>
              </a:rPr>
              <a:t> r1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 smtClean="0">
                <a:solidFill>
                  <a:srgbClr val="FF0000"/>
                </a:solidFill>
              </a:rPr>
              <a:t>&lt;</a:t>
            </a:r>
            <a:r>
              <a:rPr lang="en-US" dirty="0">
                <a:solidFill>
                  <a:srgbClr val="FF0000"/>
                </a:solidFill>
              </a:rPr>
              <a:t>Context </a:t>
            </a:r>
            <a:r>
              <a:rPr lang="en-US" dirty="0" smtClean="0">
                <a:solidFill>
                  <a:srgbClr val="FF0000"/>
                </a:solidFill>
              </a:rPr>
              <a:t>Switch&gt; 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Thread 2: </a:t>
            </a:r>
            <a:r>
              <a:rPr lang="en-US" dirty="0" err="1">
                <a:solidFill>
                  <a:prstClr val="black"/>
                </a:solidFill>
              </a:rPr>
              <a:t>lw</a:t>
            </a:r>
            <a:r>
              <a:rPr lang="en-US" dirty="0">
                <a:solidFill>
                  <a:prstClr val="black"/>
                </a:solidFill>
              </a:rPr>
              <a:t> r1, 100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Thread 2: </a:t>
            </a:r>
            <a:r>
              <a:rPr lang="en-US" dirty="0" err="1">
                <a:solidFill>
                  <a:prstClr val="black"/>
                </a:solidFill>
              </a:rPr>
              <a:t>inc</a:t>
            </a:r>
            <a:r>
              <a:rPr lang="en-US" dirty="0">
                <a:solidFill>
                  <a:prstClr val="black"/>
                </a:solidFill>
              </a:rPr>
              <a:t> r1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Thread </a:t>
            </a:r>
            <a:r>
              <a:rPr lang="en-US" dirty="0" smtClean="0">
                <a:solidFill>
                  <a:prstClr val="black"/>
                </a:solidFill>
              </a:rPr>
              <a:t>2: </a:t>
            </a:r>
            <a:r>
              <a:rPr lang="en-US" dirty="0" err="1">
                <a:solidFill>
                  <a:prstClr val="black"/>
                </a:solidFill>
              </a:rPr>
              <a:t>sw</a:t>
            </a:r>
            <a:r>
              <a:rPr lang="en-US" dirty="0">
                <a:solidFill>
                  <a:prstClr val="black"/>
                </a:solidFill>
              </a:rPr>
              <a:t> 100, r1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rgbClr val="FF0000"/>
                </a:solidFill>
              </a:rPr>
              <a:t>&lt;Context Switch&gt; </a:t>
            </a:r>
            <a:endParaRPr lang="en-US" dirty="0" smtClean="0"/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Thread 1: </a:t>
            </a:r>
            <a:r>
              <a:rPr lang="en-US" dirty="0" err="1"/>
              <a:t>sw</a:t>
            </a:r>
            <a:r>
              <a:rPr lang="en-US" dirty="0"/>
              <a:t> 100,r1</a:t>
            </a:r>
          </a:p>
          <a:p>
            <a:pPr marL="285750" indent="-285750">
              <a:buFont typeface="Arial"/>
              <a:buChar char="•"/>
              <a:defRPr/>
            </a:pPr>
            <a:endParaRPr lang="en-US" dirty="0" smtClean="0"/>
          </a:p>
          <a:p>
            <a:pPr marL="285750" indent="-285750">
              <a:buFont typeface="Arial"/>
              <a:buChar char="•"/>
              <a:defRPr/>
            </a:pP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5658" y="1443788"/>
            <a:ext cx="1256243" cy="9045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</a:rPr>
              <a:t>lw</a:t>
            </a:r>
            <a:r>
              <a:rPr lang="en-US" dirty="0" smtClean="0">
                <a:solidFill>
                  <a:srgbClr val="000000"/>
                </a:solidFill>
              </a:rPr>
              <a:t> r1, 100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inc</a:t>
            </a:r>
            <a:r>
              <a:rPr lang="en-US" dirty="0" smtClean="0">
                <a:solidFill>
                  <a:srgbClr val="000000"/>
                </a:solidFill>
              </a:rPr>
              <a:t> r1</a:t>
            </a:r>
          </a:p>
          <a:p>
            <a:r>
              <a:rPr lang="en-US" dirty="0" err="1" smtClean="0">
                <a:solidFill>
                  <a:srgbClr val="000000"/>
                </a:solidFill>
              </a:rPr>
              <a:t>sw</a:t>
            </a:r>
            <a:r>
              <a:rPr lang="en-US" dirty="0" smtClean="0">
                <a:solidFill>
                  <a:srgbClr val="000000"/>
                </a:solidFill>
              </a:rPr>
              <a:t> 100, r1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Oval Callout 19"/>
          <p:cNvSpPr/>
          <p:nvPr/>
        </p:nvSpPr>
        <p:spPr>
          <a:xfrm>
            <a:off x="325840" y="2951413"/>
            <a:ext cx="1069474" cy="612648"/>
          </a:xfrm>
          <a:prstGeom prst="wedgeEllipseCallout">
            <a:avLst>
              <a:gd name="adj1" fmla="val 77977"/>
              <a:gd name="adj2" fmla="val -7901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r1: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3335427" y="1264094"/>
            <a:ext cx="1069474" cy="612648"/>
          </a:xfrm>
          <a:prstGeom prst="wedgeEllipseCallout">
            <a:avLst>
              <a:gd name="adj1" fmla="val -74927"/>
              <a:gd name="adj2" fmla="val 5159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100: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Oval Callout 21"/>
          <p:cNvSpPr/>
          <p:nvPr/>
        </p:nvSpPr>
        <p:spPr>
          <a:xfrm>
            <a:off x="3331263" y="1259939"/>
            <a:ext cx="1069474" cy="612648"/>
          </a:xfrm>
          <a:prstGeom prst="wedgeEllipseCallout">
            <a:avLst>
              <a:gd name="adj1" fmla="val -74927"/>
              <a:gd name="adj2" fmla="val 5159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100: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Callout 23"/>
          <p:cNvSpPr/>
          <p:nvPr/>
        </p:nvSpPr>
        <p:spPr>
          <a:xfrm>
            <a:off x="3344495" y="1273179"/>
            <a:ext cx="1069474" cy="612648"/>
          </a:xfrm>
          <a:prstGeom prst="wedgeEllipseCallout">
            <a:avLst>
              <a:gd name="adj1" fmla="val -74927"/>
              <a:gd name="adj2" fmla="val 5159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100: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Oval Callout 24"/>
          <p:cNvSpPr/>
          <p:nvPr/>
        </p:nvSpPr>
        <p:spPr>
          <a:xfrm>
            <a:off x="3340331" y="1269024"/>
            <a:ext cx="1069474" cy="612648"/>
          </a:xfrm>
          <a:prstGeom prst="wedgeEllipseCallout">
            <a:avLst>
              <a:gd name="adj1" fmla="val -74927"/>
              <a:gd name="adj2" fmla="val 5159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100: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Callout 25"/>
          <p:cNvSpPr/>
          <p:nvPr/>
        </p:nvSpPr>
        <p:spPr>
          <a:xfrm>
            <a:off x="321676" y="2947258"/>
            <a:ext cx="1069474" cy="612648"/>
          </a:xfrm>
          <a:prstGeom prst="wedgeEllipseCallout">
            <a:avLst>
              <a:gd name="adj1" fmla="val 77977"/>
              <a:gd name="adj2" fmla="val -7901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r1: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Oval Callout 26"/>
          <p:cNvSpPr/>
          <p:nvPr/>
        </p:nvSpPr>
        <p:spPr>
          <a:xfrm>
            <a:off x="3814187" y="3082263"/>
            <a:ext cx="1069474" cy="612648"/>
          </a:xfrm>
          <a:prstGeom prst="wedgeEllipseCallout">
            <a:avLst>
              <a:gd name="adj1" fmla="val -83060"/>
              <a:gd name="adj2" fmla="val -98894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r1: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Callout 27"/>
          <p:cNvSpPr/>
          <p:nvPr/>
        </p:nvSpPr>
        <p:spPr>
          <a:xfrm>
            <a:off x="3810022" y="3078108"/>
            <a:ext cx="1069474" cy="612648"/>
          </a:xfrm>
          <a:prstGeom prst="wedgeEllipseCallout">
            <a:avLst>
              <a:gd name="adj1" fmla="val -83060"/>
              <a:gd name="adj2" fmla="val -98894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r1: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49816" y="3392036"/>
            <a:ext cx="125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 IN = 2</a:t>
            </a:r>
            <a:endParaRPr lang="en-US" dirty="0"/>
          </a:p>
        </p:txBody>
      </p:sp>
      <p:sp>
        <p:nvSpPr>
          <p:cNvPr id="29" name="Oval Callout 28"/>
          <p:cNvSpPr/>
          <p:nvPr/>
        </p:nvSpPr>
        <p:spPr>
          <a:xfrm>
            <a:off x="3805856" y="3091350"/>
            <a:ext cx="1069474" cy="612648"/>
          </a:xfrm>
          <a:prstGeom prst="wedgeEllipseCallout">
            <a:avLst>
              <a:gd name="adj1" fmla="val -83060"/>
              <a:gd name="adj2" fmla="val -98894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r1: 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7837" y="6401693"/>
            <a:ext cx="125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/>
              </a:rPr>
              <a:t> IN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0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0" grpId="1" animBg="1"/>
      <p:bldP spid="20" grpId="2" animBg="1"/>
      <p:bldP spid="21" grpId="0" animBg="1"/>
      <p:bldP spid="22" grpId="0" animBg="1"/>
      <p:bldP spid="24" grpId="0" animBg="1"/>
      <p:bldP spid="25" grpId="0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12" grpId="0"/>
      <p:bldP spid="29" grpId="0" animBg="1"/>
      <p:bldP spid="29" grpId="1" animBg="1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“</a:t>
            </a:r>
            <a:r>
              <a:rPr lang="en-US" dirty="0"/>
              <a:t>Too Much Milk</a:t>
            </a:r>
            <a:r>
              <a:rPr lang="en-US" dirty="0" smtClean="0"/>
              <a:t>”…</a:t>
            </a:r>
            <a:endParaRPr lang="en-US" dirty="0"/>
          </a:p>
        </p:txBody>
      </p:sp>
      <p:sp>
        <p:nvSpPr>
          <p:cNvPr id="4403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228600" y="5778500"/>
            <a:ext cx="77724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endParaRPr lang="en-US" sz="2000">
              <a:latin typeface="Arial Narrow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endParaRPr lang="en-US" sz="2000">
              <a:latin typeface="Arial Narrow" charset="0"/>
              <a:cs typeface="+mn-cs"/>
            </a:endParaRPr>
          </a:p>
        </p:txBody>
      </p:sp>
      <p:graphicFrame>
        <p:nvGraphicFramePr>
          <p:cNvPr id="421892" name="Group 10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63447"/>
              </p:ext>
            </p:extLst>
          </p:nvPr>
        </p:nvGraphicFramePr>
        <p:xfrm>
          <a:off x="835027" y="1605741"/>
          <a:ext cx="6923781" cy="4562478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33003"/>
                <a:gridCol w="2695389"/>
                <a:gridCol w="2695389"/>
              </a:tblGrid>
              <a:tr h="36581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Time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You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Your Roommate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3:00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Arrive Home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endParaRPr kumimoji="0" lang="he-IL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3:05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Look in fridge; no milk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endParaRPr kumimoji="0" lang="he-IL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3:10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Leave for grocery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endParaRPr kumimoji="0" lang="he-IL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3:15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endParaRPr kumimoji="0" lang="he-IL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Arrive home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3:20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Arrive at grocery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Look in fridge; no milk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5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3:25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Buy milk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Leave for grocery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1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3:35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Arrive home; put milk in fridge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endParaRPr kumimoji="0" lang="he-IL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3:45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endParaRPr kumimoji="0" lang="he-IL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Buy milk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72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3:50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endParaRPr kumimoji="0" lang="he-IL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5000"/>
                        <a:buFont typeface="Wingdings" charset="0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Arrive home; oh no!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 Narrow" charset="0"/>
                        <a:ea typeface="ＭＳ Ｐゴシック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4644848" y="2125112"/>
            <a:ext cx="4499152" cy="2188861"/>
            <a:chOff x="4644848" y="2125112"/>
            <a:chExt cx="4499152" cy="2188861"/>
          </a:xfrm>
        </p:grpSpPr>
        <p:pic>
          <p:nvPicPr>
            <p:cNvPr id="4" name="Picture 3" descr="image (7)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6971" y="2125112"/>
              <a:ext cx="2197029" cy="2188861"/>
            </a:xfrm>
            <a:prstGeom prst="rect">
              <a:avLst/>
            </a:prstGeom>
          </p:spPr>
        </p:pic>
        <p:cxnSp>
          <p:nvCxnSpPr>
            <p:cNvPr id="6" name="Elbow Connector 5"/>
            <p:cNvCxnSpPr/>
            <p:nvPr/>
          </p:nvCxnSpPr>
          <p:spPr>
            <a:xfrm>
              <a:off x="4644848" y="2626653"/>
              <a:ext cx="2505086" cy="173951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099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happening here?</a:t>
            </a:r>
            <a:endParaRPr lang="en-US" dirty="0"/>
          </a:p>
        </p:txBody>
      </p:sp>
      <p:sp>
        <p:nvSpPr>
          <p:cNvPr id="555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19992"/>
            <a:ext cx="89154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The Problem: Uncoordinated access </a:t>
            </a:r>
            <a:r>
              <a:rPr lang="en-US" sz="2400" dirty="0" smtClean="0"/>
              <a:t>to a shared resource </a:t>
            </a:r>
            <a:r>
              <a:rPr lang="en-US" sz="2400" dirty="0"/>
              <a:t>(data structure or device) </a:t>
            </a:r>
            <a:endParaRPr lang="en-US" sz="2400" dirty="0" smtClean="0"/>
          </a:p>
          <a:p>
            <a:r>
              <a:rPr lang="en-US" sz="2000" dirty="0" smtClean="0"/>
              <a:t>By multiple threads, </a:t>
            </a:r>
            <a:r>
              <a:rPr lang="en-US" sz="2000" dirty="0"/>
              <a:t>b</a:t>
            </a:r>
            <a:r>
              <a:rPr lang="en-US" sz="2000" dirty="0" smtClean="0"/>
              <a:t>y multiple processes, by multiple cores/processors</a:t>
            </a:r>
            <a:endParaRPr lang="en-US" sz="2000" b="1" dirty="0" smtClean="0"/>
          </a:p>
          <a:p>
            <a:pPr marL="0" lvl="0" indent="0">
              <a:buNone/>
            </a:pPr>
            <a:r>
              <a:rPr lang="en-US" sz="2400" b="1" dirty="0" smtClean="0"/>
              <a:t>Where: Critical section</a:t>
            </a:r>
            <a:r>
              <a:rPr lang="en-US" sz="2400" dirty="0" smtClean="0"/>
              <a:t> is a piece of code that accesses the shared resource.  </a:t>
            </a:r>
          </a:p>
          <a:p>
            <a:r>
              <a:rPr lang="en-US" sz="2000" dirty="0" smtClean="0"/>
              <a:t>Can be one instruction or very large code </a:t>
            </a:r>
          </a:p>
          <a:p>
            <a:r>
              <a:rPr lang="en-US" sz="2000" dirty="0" smtClean="0"/>
              <a:t>Correctness: must not be concurrently executed by more than one thread process. </a:t>
            </a:r>
            <a:endParaRPr lang="en-US" sz="2000" b="1" dirty="0" smtClean="0"/>
          </a:p>
          <a:p>
            <a:pPr marL="0" lvl="0" indent="0">
              <a:buNone/>
            </a:pPr>
            <a:r>
              <a:rPr lang="en-US" sz="2400" b="1" dirty="0" smtClean="0"/>
              <a:t>Solution: Mutual exclusion</a:t>
            </a:r>
            <a:r>
              <a:rPr lang="en-US" sz="2400" dirty="0" smtClean="0"/>
              <a:t> algorithms are used to avoid the simultaneous execution of a critical section</a:t>
            </a:r>
            <a:endParaRPr lang="en-US" sz="2400" dirty="0"/>
          </a:p>
          <a:p>
            <a:pPr marL="0" lvl="0" indent="0">
              <a:buNone/>
            </a:pPr>
            <a:r>
              <a:rPr lang="en-US" sz="2400" b="1" dirty="0" smtClean="0"/>
              <a:t>Important:</a:t>
            </a:r>
            <a:r>
              <a:rPr lang="en-US" sz="2400" dirty="0" smtClean="0"/>
              <a:t> Sometimes it is not enough to ensure mutual exclusion (e.g., when the order of execution matters) </a:t>
            </a:r>
          </a:p>
          <a:p>
            <a:r>
              <a:rPr lang="en-US" sz="2000" dirty="0" smtClean="0"/>
              <a:t>More on this later</a:t>
            </a:r>
          </a:p>
          <a:p>
            <a:pPr>
              <a:buFont typeface="Wingdings" charset="0"/>
              <a:buNone/>
            </a:pPr>
            <a:endParaRPr lang="en-US" sz="2400" dirty="0" smtClean="0"/>
          </a:p>
          <a:p>
            <a:pPr>
              <a:buFont typeface="Wingdings" charset="0"/>
              <a:buNone/>
            </a:pPr>
            <a:endParaRPr lang="en-US" sz="2400" dirty="0" smtClean="0"/>
          </a:p>
          <a:p>
            <a:pPr>
              <a:buFont typeface="Wingdings" charset="0"/>
              <a:buNone/>
            </a:pPr>
            <a:endParaRPr lang="en-US" sz="24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285950" y="1830804"/>
            <a:ext cx="6973818" cy="3890879"/>
            <a:chOff x="1285950" y="1830804"/>
            <a:chExt cx="6973818" cy="3890879"/>
          </a:xfrm>
        </p:grpSpPr>
        <p:pic>
          <p:nvPicPr>
            <p:cNvPr id="3" name="Picture 2" descr="416Jd4P2CsL._SX298_BO1,204,203,200_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950" y="1830804"/>
              <a:ext cx="2436876" cy="389087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09999" y="2860842"/>
              <a:ext cx="4449769" cy="2308324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 HUJI: </a:t>
              </a:r>
            </a:p>
            <a:p>
              <a:endParaRPr lang="en-US" dirty="0" smtClean="0"/>
            </a:p>
            <a:p>
              <a:r>
                <a:rPr lang="en-US" dirty="0" smtClean="0"/>
                <a:t>67520 Distributed Algorithms course  </a:t>
              </a:r>
              <a:endParaRPr lang="en-US" dirty="0"/>
            </a:p>
            <a:p>
              <a:endParaRPr lang="en-US" dirty="0" smtClean="0"/>
            </a:p>
            <a:p>
              <a:r>
                <a:rPr lang="en-US" dirty="0" smtClean="0"/>
                <a:t>Given by Prof. Danny </a:t>
              </a:r>
              <a:r>
                <a:rPr lang="en-US" dirty="0" err="1" smtClean="0"/>
                <a:t>Dolev</a:t>
              </a:r>
              <a:r>
                <a:rPr lang="en-US" dirty="0" smtClean="0"/>
                <a:t> </a:t>
              </a:r>
            </a:p>
            <a:p>
              <a:endParaRPr lang="en-US" dirty="0"/>
            </a:p>
            <a:p>
              <a:r>
                <a:rPr lang="en-US" dirty="0" smtClean="0"/>
                <a:t>(Usually in Semester A) 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98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1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effectLst/>
              </a:rPr>
              <a:t>Modeling the Mutual Exclusion Problem </a:t>
            </a:r>
            <a:br>
              <a:rPr lang="en-US" sz="2800" dirty="0" smtClean="0">
                <a:effectLst/>
              </a:rPr>
            </a:br>
            <a:r>
              <a:rPr lang="en-US" sz="2800" dirty="0" smtClean="0">
                <a:effectLst/>
              </a:rPr>
              <a:t>				</a:t>
            </a:r>
            <a:r>
              <a:rPr lang="en-US" sz="2400" dirty="0" smtClean="0">
                <a:effectLst/>
              </a:rPr>
              <a:t>[First modeling by </a:t>
            </a:r>
            <a:r>
              <a:rPr lang="en-US" sz="2400" dirty="0" err="1" smtClean="0">
                <a:effectLst/>
              </a:rPr>
              <a:t>Dijkstra</a:t>
            </a:r>
            <a:r>
              <a:rPr lang="en-US" sz="2400" dirty="0" smtClean="0">
                <a:effectLst/>
              </a:rPr>
              <a:t>, 1965]</a:t>
            </a:r>
            <a:endParaRPr lang="en-US" sz="2400" dirty="0">
              <a:effectLst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50253" y="1779337"/>
            <a:ext cx="1935747" cy="4038600"/>
            <a:chOff x="2743200" y="1752600"/>
            <a:chExt cx="1935747" cy="4038600"/>
          </a:xfrm>
        </p:grpSpPr>
        <p:sp>
          <p:nvSpPr>
            <p:cNvPr id="420867" name="Oval 3"/>
            <p:cNvSpPr>
              <a:spLocks noChangeArrowheads="1"/>
            </p:cNvSpPr>
            <p:nvPr/>
          </p:nvSpPr>
          <p:spPr bwMode="auto">
            <a:xfrm>
              <a:off x="2743200" y="2819400"/>
              <a:ext cx="1935747" cy="838200"/>
            </a:xfrm>
            <a:prstGeom prst="ellipse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>
                  <a:latin typeface="Tahoma" charset="0"/>
                </a:rPr>
                <a:t>Entry Code</a:t>
              </a:r>
            </a:p>
          </p:txBody>
        </p:sp>
        <p:sp>
          <p:nvSpPr>
            <p:cNvPr id="420868" name="Oval 4"/>
            <p:cNvSpPr>
              <a:spLocks noChangeArrowheads="1"/>
            </p:cNvSpPr>
            <p:nvPr/>
          </p:nvSpPr>
          <p:spPr bwMode="auto">
            <a:xfrm>
              <a:off x="2743200" y="1752600"/>
              <a:ext cx="1935747" cy="8382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>
                  <a:latin typeface="Tahoma" charset="0"/>
                </a:rPr>
                <a:t>Remainder Code</a:t>
              </a:r>
            </a:p>
          </p:txBody>
        </p:sp>
        <p:sp>
          <p:nvSpPr>
            <p:cNvPr id="420869" name="Oval 5"/>
            <p:cNvSpPr>
              <a:spLocks noChangeArrowheads="1"/>
            </p:cNvSpPr>
            <p:nvPr/>
          </p:nvSpPr>
          <p:spPr bwMode="auto">
            <a:xfrm>
              <a:off x="2743200" y="3886200"/>
              <a:ext cx="1935747" cy="838200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>
                  <a:latin typeface="Tahoma" charset="0"/>
                </a:rPr>
                <a:t>Critical Section</a:t>
              </a:r>
            </a:p>
          </p:txBody>
        </p:sp>
        <p:sp>
          <p:nvSpPr>
            <p:cNvPr id="420870" name="Oval 6"/>
            <p:cNvSpPr>
              <a:spLocks noChangeArrowheads="1"/>
            </p:cNvSpPr>
            <p:nvPr/>
          </p:nvSpPr>
          <p:spPr bwMode="auto">
            <a:xfrm>
              <a:off x="2743200" y="4953000"/>
              <a:ext cx="1935747" cy="838200"/>
            </a:xfrm>
            <a:prstGeom prst="ellipse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>
                  <a:latin typeface="Tahoma" charset="0"/>
                </a:rPr>
                <a:t>Exit Code</a:t>
              </a:r>
            </a:p>
          </p:txBody>
        </p:sp>
        <p:cxnSp>
          <p:nvCxnSpPr>
            <p:cNvPr id="420871" name="AutoShape 7"/>
            <p:cNvCxnSpPr>
              <a:cxnSpLocks noChangeShapeType="1"/>
              <a:stCxn id="420868" idx="7"/>
              <a:endCxn id="420868" idx="5"/>
            </p:cNvCxnSpPr>
            <p:nvPr/>
          </p:nvCxnSpPr>
          <p:spPr bwMode="auto">
            <a:xfrm rot="16200000" flipH="1">
              <a:off x="4099115" y="2171700"/>
              <a:ext cx="592696" cy="12700"/>
            </a:xfrm>
            <a:prstGeom prst="curvedConnector5">
              <a:avLst>
                <a:gd name="adj1" fmla="val -38570"/>
                <a:gd name="adj2" fmla="val 5230992"/>
                <a:gd name="adj3" fmla="val 13857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0873" name="AutoShape 9"/>
            <p:cNvCxnSpPr>
              <a:cxnSpLocks noChangeShapeType="1"/>
              <a:stCxn id="420868" idx="4"/>
              <a:endCxn id="420867" idx="0"/>
            </p:cNvCxnSpPr>
            <p:nvPr/>
          </p:nvCxnSpPr>
          <p:spPr bwMode="auto">
            <a:xfrm>
              <a:off x="3711074" y="2590800"/>
              <a:ext cx="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0874" name="AutoShape 10"/>
            <p:cNvCxnSpPr>
              <a:cxnSpLocks noChangeShapeType="1"/>
              <a:stCxn id="420867" idx="4"/>
              <a:endCxn id="420869" idx="0"/>
            </p:cNvCxnSpPr>
            <p:nvPr/>
          </p:nvCxnSpPr>
          <p:spPr bwMode="auto">
            <a:xfrm>
              <a:off x="3711074" y="3657600"/>
              <a:ext cx="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0875" name="AutoShape 11"/>
            <p:cNvCxnSpPr>
              <a:cxnSpLocks noChangeShapeType="1"/>
              <a:stCxn id="420869" idx="4"/>
              <a:endCxn id="420870" idx="0"/>
            </p:cNvCxnSpPr>
            <p:nvPr/>
          </p:nvCxnSpPr>
          <p:spPr bwMode="auto">
            <a:xfrm>
              <a:off x="3711074" y="4724400"/>
              <a:ext cx="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0876" name="AutoShape 12"/>
            <p:cNvCxnSpPr>
              <a:cxnSpLocks noChangeShapeType="1"/>
              <a:stCxn id="420870" idx="2"/>
              <a:endCxn id="420868" idx="2"/>
            </p:cNvCxnSpPr>
            <p:nvPr/>
          </p:nvCxnSpPr>
          <p:spPr bwMode="auto">
            <a:xfrm rot="10800000">
              <a:off x="2743200" y="2171700"/>
              <a:ext cx="12700" cy="3200400"/>
            </a:xfrm>
            <a:prstGeom prst="curvedConnector3">
              <a:avLst>
                <a:gd name="adj1" fmla="val 18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7"/>
            <p:cNvCxnSpPr>
              <a:cxnSpLocks noChangeShapeType="1"/>
              <a:stCxn id="420867" idx="7"/>
              <a:endCxn id="420867" idx="5"/>
            </p:cNvCxnSpPr>
            <p:nvPr/>
          </p:nvCxnSpPr>
          <p:spPr bwMode="auto">
            <a:xfrm rot="16200000" flipH="1">
              <a:off x="4099115" y="3238500"/>
              <a:ext cx="592696" cy="12700"/>
            </a:xfrm>
            <a:prstGeom prst="curvedConnector5">
              <a:avLst>
                <a:gd name="adj1" fmla="val -11504"/>
                <a:gd name="adj2" fmla="val 5967835"/>
                <a:gd name="adj3" fmla="val 10699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" name="TextBox 11"/>
          <p:cNvSpPr txBox="1"/>
          <p:nvPr/>
        </p:nvSpPr>
        <p:spPr>
          <a:xfrm>
            <a:off x="3141579" y="1684421"/>
            <a:ext cx="5081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Problem: Write entry and exit code to</a:t>
            </a:r>
          </a:p>
          <a:p>
            <a:r>
              <a:rPr lang="en-US" dirty="0" smtClean="0"/>
              <a:t>ensure the following four properties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168319" y="2332030"/>
            <a:ext cx="4572000" cy="48336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Mutual </a:t>
            </a:r>
            <a:r>
              <a:rPr lang="en-US" b="1" dirty="0">
                <a:solidFill>
                  <a:srgbClr val="FF0000"/>
                </a:solidFill>
                <a:latin typeface="Trebuchet MS"/>
                <a:cs typeface="Trebuchet MS"/>
              </a:rPr>
              <a:t>Exclusion:</a:t>
            </a:r>
            <a:r>
              <a:rPr lang="en-US" dirty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US" dirty="0">
                <a:latin typeface="Trebuchet MS"/>
                <a:cs typeface="Trebuchet MS"/>
              </a:rPr>
              <a:t>No two processes are in their critical section at the same time</a:t>
            </a:r>
            <a:r>
              <a:rPr lang="en-US" dirty="0" smtClean="0">
                <a:latin typeface="Trebuchet MS"/>
                <a:cs typeface="Trebuchet MS"/>
              </a:rPr>
              <a:t>.</a:t>
            </a:r>
            <a:endParaRPr lang="en-US" dirty="0">
              <a:latin typeface="Trebuchet MS"/>
              <a:cs typeface="Trebuchet MS"/>
            </a:endParaRP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Progress: </a:t>
            </a:r>
            <a:r>
              <a:rPr lang="en-US" dirty="0" smtClean="0">
                <a:latin typeface="Trebuchet MS"/>
                <a:cs typeface="Trebuchet MS"/>
              </a:rPr>
              <a:t>If a process in trying to enter the critical section then </a:t>
            </a:r>
            <a:r>
              <a:rPr lang="en-US" b="1" dirty="0" smtClean="0">
                <a:latin typeface="Trebuchet MS"/>
                <a:cs typeface="Trebuchet MS"/>
              </a:rPr>
              <a:t>some</a:t>
            </a:r>
            <a:r>
              <a:rPr lang="en-US" dirty="0" smtClean="0">
                <a:latin typeface="Trebuchet MS"/>
                <a:cs typeface="Trebuchet MS"/>
              </a:rPr>
              <a:t> process must eventually enter the critical section.</a:t>
            </a:r>
            <a:endParaRPr lang="en-US" dirty="0">
              <a:latin typeface="Trebuchet MS"/>
              <a:cs typeface="Trebuchet MS"/>
            </a:endParaRP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Starvation freedom:</a:t>
            </a:r>
            <a:r>
              <a:rPr lang="en-US" b="1" dirty="0" smtClean="0">
                <a:solidFill>
                  <a:srgbClr val="FF3300"/>
                </a:solidFill>
                <a:latin typeface="Trebuchet MS"/>
                <a:cs typeface="Trebuchet MS"/>
              </a:rPr>
              <a:t> </a:t>
            </a:r>
            <a:r>
              <a:rPr lang="en-US" dirty="0">
                <a:latin typeface="Trebuchet MS"/>
                <a:cs typeface="Trebuchet MS"/>
              </a:rPr>
              <a:t>If a process in trying to enter the critical section </a:t>
            </a:r>
            <a:r>
              <a:rPr lang="en-US" dirty="0" smtClean="0">
                <a:latin typeface="Trebuchet MS"/>
                <a:cs typeface="Trebuchet MS"/>
              </a:rPr>
              <a:t>then </a:t>
            </a:r>
            <a:r>
              <a:rPr lang="en-US" b="1" dirty="0" smtClean="0">
                <a:latin typeface="Trebuchet MS"/>
                <a:cs typeface="Trebuchet MS"/>
              </a:rPr>
              <a:t>this</a:t>
            </a:r>
            <a:r>
              <a:rPr lang="en-US" dirty="0" smtClean="0">
                <a:latin typeface="Trebuchet MS"/>
                <a:cs typeface="Trebuchet MS"/>
              </a:rPr>
              <a:t> </a:t>
            </a:r>
            <a:r>
              <a:rPr lang="en-US" dirty="0">
                <a:latin typeface="Trebuchet MS"/>
                <a:cs typeface="Trebuchet MS"/>
              </a:rPr>
              <a:t>process </a:t>
            </a:r>
            <a:r>
              <a:rPr lang="en-US" dirty="0" smtClean="0">
                <a:latin typeface="Trebuchet MS"/>
                <a:cs typeface="Trebuchet MS"/>
              </a:rPr>
              <a:t>must eventually </a:t>
            </a:r>
            <a:r>
              <a:rPr lang="en-US" dirty="0">
                <a:latin typeface="Trebuchet MS"/>
                <a:cs typeface="Trebuchet MS"/>
              </a:rPr>
              <a:t>enter the critical section.</a:t>
            </a:r>
            <a:endParaRPr lang="en-US" dirty="0" smtClean="0">
              <a:latin typeface="Trebuchet MS"/>
              <a:cs typeface="Trebuchet MS"/>
            </a:endParaRP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Generality</a:t>
            </a:r>
            <a:r>
              <a:rPr lang="en-US" b="1" dirty="0" smtClean="0">
                <a:latin typeface="Trebuchet MS"/>
                <a:cs typeface="Trebuchet MS"/>
              </a:rPr>
              <a:t>:</a:t>
            </a:r>
            <a:r>
              <a:rPr lang="en-US" dirty="0" smtClean="0">
                <a:latin typeface="Trebuchet MS"/>
                <a:cs typeface="Trebuchet MS"/>
              </a:rPr>
              <a:t> </a:t>
            </a:r>
            <a:r>
              <a:rPr lang="en-US" dirty="0">
                <a:latin typeface="Trebuchet MS"/>
                <a:cs typeface="Trebuchet MS"/>
              </a:rPr>
              <a:t>no assumptions may be made about speeds or the number of participants (threads/processes/cores/CPUs</a:t>
            </a:r>
            <a:r>
              <a:rPr lang="en-US" dirty="0" smtClean="0">
                <a:latin typeface="Trebuchet MS"/>
                <a:cs typeface="Trebuchet MS"/>
              </a:rPr>
              <a:t>)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No blocking in the reminder </a:t>
            </a:r>
            <a:r>
              <a:rPr lang="en-US" altLang="he-IL" dirty="0"/>
              <a:t>No process running outside its critical section may block other process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lang="en-US" dirty="0" smtClean="0">
                <a:latin typeface="Trebuchet MS"/>
                <a:cs typeface="Trebuchet MS"/>
              </a:rPr>
              <a:t> 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971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Try: Disabling interrupts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3609474" y="1600200"/>
            <a:ext cx="5077326" cy="4525963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</a:pPr>
            <a:r>
              <a:rPr lang="en-US" sz="2400" u="sng" dirty="0" smtClean="0">
                <a:solidFill>
                  <a:srgbClr val="FF0000"/>
                </a:solidFill>
              </a:rPr>
              <a:t>Satisfies Properties </a:t>
            </a:r>
            <a:r>
              <a:rPr lang="en-US" sz="2400" u="sng" dirty="0" smtClean="0">
                <a:solidFill>
                  <a:srgbClr val="FF0000"/>
                </a:solidFill>
              </a:rPr>
              <a:t>1,2,3,5 </a:t>
            </a:r>
            <a:r>
              <a:rPr lang="en-US" sz="2400" u="sng" dirty="0" smtClean="0">
                <a:solidFill>
                  <a:srgbClr val="FF0000"/>
                </a:solidFill>
              </a:rPr>
              <a:t>but:</a:t>
            </a:r>
            <a:endParaRPr lang="en-US" sz="2400" u="sng" dirty="0">
              <a:solidFill>
                <a:srgbClr val="FF0000"/>
              </a:solidFill>
            </a:endParaRPr>
          </a:p>
          <a:p>
            <a:pPr marL="514350" indent="-514350">
              <a:spcBef>
                <a:spcPct val="50000"/>
              </a:spcBef>
              <a:buFont typeface="+mj-lt"/>
              <a:buAutoNum type="arabicPeriod"/>
            </a:pPr>
            <a:r>
              <a:rPr lang="en-US" sz="2400" dirty="0"/>
              <a:t>Does not solve the problem in a multi-processor system (where real parallelism exists</a:t>
            </a:r>
            <a:r>
              <a:rPr lang="en-US" sz="2400" dirty="0" smtClean="0"/>
              <a:t>)</a:t>
            </a:r>
            <a:r>
              <a:rPr lang="en-US" sz="2400" dirty="0" smtClean="0">
                <a:sym typeface="Wingdings"/>
              </a:rPr>
              <a:t> </a:t>
            </a:r>
            <a:r>
              <a:rPr lang="en-US" sz="2400" b="1" dirty="0" smtClean="0">
                <a:sym typeface="Wingdings"/>
              </a:rPr>
              <a:t>Property </a:t>
            </a:r>
            <a:r>
              <a:rPr lang="en-US" sz="2400" b="1" dirty="0" smtClean="0">
                <a:sym typeface="Wingdings"/>
              </a:rPr>
              <a:t>4 </a:t>
            </a:r>
            <a:r>
              <a:rPr lang="en-US" sz="2400" b="1" dirty="0" smtClean="0">
                <a:sym typeface="Wingdings"/>
              </a:rPr>
              <a:t>is violated</a:t>
            </a:r>
            <a:endParaRPr lang="en-US" sz="2400" b="1" dirty="0"/>
          </a:p>
          <a:p>
            <a:pPr marL="0" indent="0">
              <a:spcBef>
                <a:spcPct val="50000"/>
              </a:spcBef>
              <a:buNone/>
            </a:pPr>
            <a:r>
              <a:rPr lang="en-US" sz="2400" u="sng" dirty="0" smtClean="0">
                <a:solidFill>
                  <a:srgbClr val="FF0000"/>
                </a:solidFill>
              </a:rPr>
              <a:t>And:</a:t>
            </a:r>
          </a:p>
          <a:p>
            <a:pPr marL="457200" indent="-457200">
              <a:spcBef>
                <a:spcPct val="50000"/>
              </a:spcBef>
              <a:buFont typeface="+mj-lt"/>
              <a:buAutoNum type="arabicPeriod" startAt="2"/>
            </a:pPr>
            <a:r>
              <a:rPr lang="en-US" sz="2400" dirty="0"/>
              <a:t>User processes should not be allowed to disable </a:t>
            </a:r>
            <a:r>
              <a:rPr lang="en-US" sz="2400" dirty="0" smtClean="0"/>
              <a:t>interrupts</a:t>
            </a:r>
            <a:endParaRPr lang="en-US" sz="2400" dirty="0"/>
          </a:p>
          <a:p>
            <a:pPr marL="514350" indent="-514350">
              <a:spcBef>
                <a:spcPct val="50000"/>
              </a:spcBef>
              <a:buFont typeface="+mj-lt"/>
              <a:buAutoNum type="arabicPeriod" startAt="2"/>
            </a:pPr>
            <a:r>
              <a:rPr lang="en-US" sz="2400" dirty="0" smtClean="0"/>
              <a:t>Disabling </a:t>
            </a:r>
            <a:r>
              <a:rPr lang="en-US" sz="2400" dirty="0"/>
              <a:t>interrupts should be done for a very short period of </a:t>
            </a:r>
            <a:r>
              <a:rPr lang="en-US" sz="2400" dirty="0" smtClean="0"/>
              <a:t>time</a:t>
            </a:r>
            <a:endParaRPr lang="en-US" sz="2400" dirty="0"/>
          </a:p>
          <a:p>
            <a:pPr marL="0" indent="0">
              <a:spcBef>
                <a:spcPct val="50000"/>
              </a:spcBef>
              <a:buNone/>
            </a:pPr>
            <a:endParaRPr lang="en-US" sz="2400" dirty="0"/>
          </a:p>
        </p:txBody>
      </p:sp>
      <p:sp>
        <p:nvSpPr>
          <p:cNvPr id="562179" name="Slide Number Placeholder 5"/>
          <p:cNvSpPr txBox="1">
            <a:spLocks noGrp="1"/>
          </p:cNvSpPr>
          <p:nvPr/>
        </p:nvSpPr>
        <p:spPr bwMode="auto">
          <a:xfrm>
            <a:off x="6731000" y="64389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 rtl="1">
              <a:spcBef>
                <a:spcPct val="50000"/>
              </a:spcBef>
            </a:pPr>
            <a:fld id="{E28DF980-948C-B341-9040-33AAA94E452F}" type="slidenum">
              <a:rPr lang="he-IL" sz="1400">
                <a:solidFill>
                  <a:schemeClr val="bg2"/>
                </a:solidFill>
                <a:latin typeface="Arial" charset="0"/>
                <a:cs typeface="Arial" charset="0"/>
              </a:rPr>
              <a:pPr algn="r" rtl="1">
                <a:spcBef>
                  <a:spcPct val="50000"/>
                </a:spcBef>
              </a:pPr>
              <a:t>47</a:t>
            </a:fld>
            <a:endParaRPr lang="en-US" sz="14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0253" y="1779337"/>
            <a:ext cx="2256589" cy="4038600"/>
            <a:chOff x="2743200" y="1752600"/>
            <a:chExt cx="1935747" cy="4038600"/>
          </a:xfrm>
        </p:grpSpPr>
        <p:sp>
          <p:nvSpPr>
            <p:cNvPr id="10" name="Oval 3"/>
            <p:cNvSpPr>
              <a:spLocks noChangeArrowheads="1"/>
            </p:cNvSpPr>
            <p:nvPr/>
          </p:nvSpPr>
          <p:spPr bwMode="auto">
            <a:xfrm>
              <a:off x="2743200" y="2819400"/>
              <a:ext cx="1935747" cy="838200"/>
            </a:xfrm>
            <a:prstGeom prst="ellipse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>
                  <a:latin typeface="Tahoma" charset="0"/>
                </a:rPr>
                <a:t>Entry </a:t>
              </a:r>
              <a:r>
                <a:rPr lang="en-US" dirty="0" smtClean="0">
                  <a:latin typeface="Tahoma" charset="0"/>
                </a:rPr>
                <a:t>Code:</a:t>
              </a:r>
            </a:p>
            <a:p>
              <a:pPr algn="ctr" rtl="1" eaLnBrk="1" hangingPunct="1"/>
              <a:r>
                <a:rPr lang="en-US" b="1" dirty="0" smtClean="0">
                  <a:solidFill>
                    <a:srgbClr val="FF0000"/>
                  </a:solidFill>
                  <a:latin typeface="Trebuchet MS"/>
                  <a:cs typeface="Trebuchet MS"/>
                </a:rPr>
                <a:t>Disable Interrupts</a:t>
              </a:r>
              <a:endParaRPr lang="en-US" b="1" dirty="0">
                <a:solidFill>
                  <a:srgbClr val="FF0000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1" name="Oval 4"/>
            <p:cNvSpPr>
              <a:spLocks noChangeArrowheads="1"/>
            </p:cNvSpPr>
            <p:nvPr/>
          </p:nvSpPr>
          <p:spPr bwMode="auto">
            <a:xfrm>
              <a:off x="2743200" y="1752600"/>
              <a:ext cx="1935747" cy="838200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>
                  <a:latin typeface="Tahoma" charset="0"/>
                </a:rPr>
                <a:t>Remainder Code</a:t>
              </a:r>
            </a:p>
          </p:txBody>
        </p:sp>
        <p:sp>
          <p:nvSpPr>
            <p:cNvPr id="12" name="Oval 5"/>
            <p:cNvSpPr>
              <a:spLocks noChangeArrowheads="1"/>
            </p:cNvSpPr>
            <p:nvPr/>
          </p:nvSpPr>
          <p:spPr bwMode="auto">
            <a:xfrm>
              <a:off x="2743200" y="3886200"/>
              <a:ext cx="1935747" cy="838200"/>
            </a:xfrm>
            <a:prstGeom prst="ellipse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>
                  <a:latin typeface="Tahoma" charset="0"/>
                </a:rPr>
                <a:t>Critical Section</a:t>
              </a: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2743200" y="4953000"/>
              <a:ext cx="1935747" cy="838200"/>
            </a:xfrm>
            <a:prstGeom prst="ellipse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>
                  <a:latin typeface="Tahoma" charset="0"/>
                </a:rPr>
                <a:t>Exit </a:t>
              </a:r>
              <a:r>
                <a:rPr lang="en-US" dirty="0" smtClean="0">
                  <a:latin typeface="Tahoma" charset="0"/>
                </a:rPr>
                <a:t>Code:</a:t>
              </a:r>
            </a:p>
            <a:p>
              <a:pPr algn="ctr" rtl="1" eaLnBrk="1" hangingPunct="1"/>
              <a:r>
                <a:rPr lang="en-US" b="1" dirty="0" smtClean="0">
                  <a:solidFill>
                    <a:srgbClr val="FF0000"/>
                  </a:solidFill>
                  <a:latin typeface="Tahoma" charset="0"/>
                </a:rPr>
                <a:t>Enable Interrupts</a:t>
              </a:r>
              <a:endParaRPr lang="en-US" b="1" dirty="0">
                <a:solidFill>
                  <a:srgbClr val="FF0000"/>
                </a:solidFill>
                <a:latin typeface="Tahoma" charset="0"/>
              </a:endParaRPr>
            </a:p>
          </p:txBody>
        </p:sp>
        <p:cxnSp>
          <p:nvCxnSpPr>
            <p:cNvPr id="14" name="AutoShape 7"/>
            <p:cNvCxnSpPr>
              <a:cxnSpLocks noChangeShapeType="1"/>
              <a:stCxn id="11" idx="7"/>
              <a:endCxn id="11" idx="5"/>
            </p:cNvCxnSpPr>
            <p:nvPr/>
          </p:nvCxnSpPr>
          <p:spPr bwMode="auto">
            <a:xfrm rot="16200000" flipH="1">
              <a:off x="4099115" y="2171700"/>
              <a:ext cx="592696" cy="12700"/>
            </a:xfrm>
            <a:prstGeom prst="curvedConnector5">
              <a:avLst>
                <a:gd name="adj1" fmla="val -38570"/>
                <a:gd name="adj2" fmla="val 5230992"/>
                <a:gd name="adj3" fmla="val 13857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9"/>
            <p:cNvCxnSpPr>
              <a:cxnSpLocks noChangeShapeType="1"/>
              <a:stCxn id="11" idx="4"/>
              <a:endCxn id="10" idx="0"/>
            </p:cNvCxnSpPr>
            <p:nvPr/>
          </p:nvCxnSpPr>
          <p:spPr bwMode="auto">
            <a:xfrm>
              <a:off x="3711074" y="2590800"/>
              <a:ext cx="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0"/>
            <p:cNvCxnSpPr>
              <a:cxnSpLocks noChangeShapeType="1"/>
              <a:stCxn id="10" idx="4"/>
              <a:endCxn id="12" idx="0"/>
            </p:cNvCxnSpPr>
            <p:nvPr/>
          </p:nvCxnSpPr>
          <p:spPr bwMode="auto">
            <a:xfrm>
              <a:off x="3711074" y="3657600"/>
              <a:ext cx="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1"/>
            <p:cNvCxnSpPr>
              <a:cxnSpLocks noChangeShapeType="1"/>
              <a:stCxn id="12" idx="4"/>
              <a:endCxn id="13" idx="0"/>
            </p:cNvCxnSpPr>
            <p:nvPr/>
          </p:nvCxnSpPr>
          <p:spPr bwMode="auto">
            <a:xfrm>
              <a:off x="3711074" y="4724400"/>
              <a:ext cx="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2"/>
            <p:cNvCxnSpPr>
              <a:cxnSpLocks noChangeShapeType="1"/>
              <a:stCxn id="13" idx="2"/>
              <a:endCxn id="11" idx="2"/>
            </p:cNvCxnSpPr>
            <p:nvPr/>
          </p:nvCxnSpPr>
          <p:spPr bwMode="auto">
            <a:xfrm rot="10800000">
              <a:off x="2743200" y="2171700"/>
              <a:ext cx="12700" cy="3200400"/>
            </a:xfrm>
            <a:prstGeom prst="curvedConnector3">
              <a:avLst>
                <a:gd name="adj1" fmla="val 180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7"/>
            <p:cNvCxnSpPr>
              <a:cxnSpLocks noChangeShapeType="1"/>
              <a:stCxn id="10" idx="7"/>
              <a:endCxn id="10" idx="5"/>
            </p:cNvCxnSpPr>
            <p:nvPr/>
          </p:nvCxnSpPr>
          <p:spPr bwMode="auto">
            <a:xfrm rot="16200000" flipH="1">
              <a:off x="4099115" y="3238500"/>
              <a:ext cx="592696" cy="12700"/>
            </a:xfrm>
            <a:prstGeom prst="curvedConnector5">
              <a:avLst>
                <a:gd name="adj1" fmla="val -11504"/>
                <a:gd name="adj2" fmla="val 5967835"/>
                <a:gd name="adj3" fmla="val 106993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8" name="Oval Callout 7"/>
          <p:cNvSpPr/>
          <p:nvPr/>
        </p:nvSpPr>
        <p:spPr>
          <a:xfrm>
            <a:off x="1537370" y="3489158"/>
            <a:ext cx="4598735" cy="1858211"/>
          </a:xfrm>
          <a:prstGeom prst="wedgeEllipseCallout">
            <a:avLst>
              <a:gd name="adj1" fmla="val 46318"/>
              <a:gd name="adj2" fmla="val -123831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</a:rPr>
              <a:t>Hidden assumption for all algorithms: </a:t>
            </a:r>
            <a:r>
              <a:rPr lang="en-US" sz="2000" dirty="0" smtClean="0">
                <a:solidFill>
                  <a:srgbClr val="000000"/>
                </a:solidFill>
              </a:rPr>
              <a:t>Processes never terminate in the critical section and finish it in finite time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69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  <p:bldP spid="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Section</a:t>
            </a:r>
            <a:endParaRPr lang="he-IL" dirty="0"/>
          </a:p>
        </p:txBody>
      </p:sp>
      <p:pic>
        <p:nvPicPr>
          <p:cNvPr id="7" name="מציין מיקום תוכן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4158" y="1863015"/>
            <a:ext cx="7186842" cy="4000331"/>
          </a:xfrm>
          <a:prstGeom prst="rect">
            <a:avLst/>
          </a:prstGeom>
        </p:spPr>
      </p:pic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48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“Cheating” – First Try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Algorithm for 2 threads/processes</a:t>
            </a:r>
          </a:p>
          <a:p>
            <a:r>
              <a:rPr lang="en-US" dirty="0" smtClean="0"/>
              <a:t>Uses global variable (1 bit) named </a:t>
            </a:r>
            <a:r>
              <a:rPr lang="en-US" b="1" dirty="0" smtClean="0"/>
              <a:t>turn.</a:t>
            </a:r>
            <a:r>
              <a:rPr lang="en-US" dirty="0" smtClean="0"/>
              <a:t> Cannot be used in the reminder/critical</a:t>
            </a:r>
          </a:p>
          <a:p>
            <a:r>
              <a:rPr lang="en-US" dirty="0" smtClean="0"/>
              <a:t>(Slightly) different code for each thread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49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57158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Reminder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61347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turn=1;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163010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>
                <a:latin typeface="Tahoma" charset="0"/>
              </a:rPr>
              <a:t>w</a:t>
            </a:r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hile(turn==1);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876884"/>
            <a:ext cx="2152316" cy="721895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Critical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18085" y="1462505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Reminder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18085" y="3566694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turn=0;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18085" y="2168357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>
                <a:latin typeface="Tahoma" charset="0"/>
              </a:rPr>
              <a:t>w</a:t>
            </a:r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hile(turn==0);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18085" y="2882231"/>
            <a:ext cx="2152316" cy="721895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Critical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99" y="4344736"/>
            <a:ext cx="2050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Code for Thread 0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291341" y="4323349"/>
            <a:ext cx="2050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Code for Thread 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431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Control Block (PCB)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45642" cy="639762"/>
          </a:xfrm>
        </p:spPr>
        <p:txBody>
          <a:bodyPr/>
          <a:lstStyle/>
          <a:p>
            <a:r>
              <a:rPr lang="en-US" b="0" dirty="0"/>
              <a:t>How the process is represented in the </a:t>
            </a:r>
            <a:r>
              <a:rPr lang="en-US" b="0" dirty="0" smtClean="0"/>
              <a:t>OS</a:t>
            </a:r>
            <a:endParaRPr lang="en-US" b="0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</a:p>
          <a:p>
            <a:r>
              <a:rPr lang="en-US" dirty="0" smtClean="0"/>
              <a:t>Additional OS information needed:</a:t>
            </a:r>
          </a:p>
          <a:p>
            <a:pPr lvl="1"/>
            <a:r>
              <a:rPr lang="en-US" dirty="0" smtClean="0"/>
              <a:t>Memory management</a:t>
            </a:r>
          </a:p>
          <a:p>
            <a:pPr lvl="1"/>
            <a:r>
              <a:rPr lang="en-US" dirty="0" smtClean="0"/>
              <a:t>Accounting information</a:t>
            </a:r>
          </a:p>
          <a:p>
            <a:pPr lvl="1"/>
            <a:r>
              <a:rPr lang="en-US" dirty="0" smtClean="0"/>
              <a:t>I/O status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5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6847" y="2941059"/>
            <a:ext cx="1846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0" dirty="0"/>
          </a:p>
        </p:txBody>
      </p:sp>
      <p:pic>
        <p:nvPicPr>
          <p:cNvPr id="15" name="Content Placeholder 14" descr="Screen Shot 2016-03-05 at 8.14.35 PM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162" r="-281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491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“Cheating” – First Try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50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57158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Reminder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61347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turn=1;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163010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>
                <a:latin typeface="Tahoma" charset="0"/>
              </a:rPr>
              <a:t>w</a:t>
            </a:r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hile(turn==1);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876884"/>
            <a:ext cx="2152316" cy="721895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Critical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18085" y="1462505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Reminder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18085" y="3566694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turn=0;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18085" y="2168357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>
                <a:latin typeface="Tahoma" charset="0"/>
              </a:rPr>
              <a:t>w</a:t>
            </a:r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hile(turn==0);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18085" y="2882231"/>
            <a:ext cx="2152316" cy="721895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Critical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99" y="4344736"/>
            <a:ext cx="2050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Code for Thread 0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291341" y="4323349"/>
            <a:ext cx="2050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Code for Thread 1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7765" y="4826675"/>
            <a:ext cx="92609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√ Mutual Exclusion: </a:t>
            </a:r>
            <a:r>
              <a:rPr lang="en-US" dirty="0" smtClean="0"/>
              <a:t>Assume that the two of the processes are in the critical</a:t>
            </a:r>
            <a:br>
              <a:rPr lang="en-US" dirty="0" smtClean="0"/>
            </a:br>
            <a:r>
              <a:rPr lang="en-US" dirty="0" smtClean="0"/>
              <a:t>condition, and then </a:t>
            </a:r>
            <a:r>
              <a:rPr lang="en-US" dirty="0" err="1" smtClean="0"/>
              <a:t>w.l.o.g</a:t>
            </a:r>
            <a:r>
              <a:rPr lang="en-US" dirty="0"/>
              <a:t>.</a:t>
            </a:r>
            <a:r>
              <a:rPr lang="en-US" dirty="0" smtClean="0"/>
              <a:t> thread 0 left its entry section (and entered the</a:t>
            </a:r>
          </a:p>
          <a:p>
            <a:r>
              <a:rPr lang="en-US" dirty="0" smtClean="0"/>
              <a:t>critical section) first </a:t>
            </a:r>
            <a:r>
              <a:rPr lang="en-US" dirty="0" smtClean="0">
                <a:sym typeface="Wingdings"/>
              </a:rPr>
              <a:t> At that point, turn≠1turn=0. The only place turn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can be changed to 1 is when thread 0 exits the critical section, thus turn=0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throughout the entire execution of the critical section by Thread 0Thread 1 </a:t>
            </a:r>
            <a:r>
              <a:rPr lang="en-US" dirty="0">
                <a:sym typeface="Wingdings"/>
              </a:rPr>
              <a:t/>
            </a:r>
            <a:br>
              <a:rPr lang="en-US" dirty="0">
                <a:sym typeface="Wingdings"/>
              </a:rPr>
            </a:br>
            <a:r>
              <a:rPr lang="en-US" dirty="0" smtClean="0">
                <a:sym typeface="Wingdings"/>
              </a:rPr>
              <a:t>is in its entry code when Thread 0 is the critical section  Contradiction.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45744" y="1636970"/>
            <a:ext cx="4003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Bad News: 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Progress / no blocking in th</a:t>
            </a:r>
            <a:r>
              <a:rPr lang="en-US" b="1" dirty="0" smtClean="0">
                <a:solidFill>
                  <a:srgbClr val="FF0000"/>
                </a:solidFill>
              </a:rPr>
              <a:t>e reminder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does not hold. Thread 1 can simply stay in its reminder and never get to its entry (and therefore exit) code </a:t>
            </a:r>
            <a:r>
              <a:rPr lang="en-US" dirty="0" smtClean="0">
                <a:sym typeface="Wingdings"/>
              </a:rPr>
              <a:t> </a:t>
            </a:r>
            <a:r>
              <a:rPr lang="en-US" b="1" dirty="0" smtClean="0">
                <a:solidFill>
                  <a:srgbClr val="FF0000"/>
                </a:solidFill>
              </a:rPr>
              <a:t>Starvation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Freedom </a:t>
            </a:r>
            <a:r>
              <a:rPr lang="en-US" dirty="0" smtClean="0"/>
              <a:t>does </a:t>
            </a:r>
            <a:r>
              <a:rPr lang="en-US" dirty="0"/>
              <a:t>not hold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25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“Cheating” – Second Try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51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57158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Reminder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61347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>
                <a:latin typeface="Tahoma" charset="0"/>
              </a:rPr>
              <a:t>f</a:t>
            </a:r>
            <a:r>
              <a:rPr lang="en-US" dirty="0" smtClean="0">
                <a:latin typeface="Tahoma" charset="0"/>
              </a:rPr>
              <a:t>lag[0]=false;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163010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flag[0] = true;</a:t>
            </a:r>
          </a:p>
          <a:p>
            <a:pPr algn="ctr" rtl="1" eaLnBrk="1" hangingPunct="1"/>
            <a:r>
              <a:rPr lang="en-US" dirty="0" smtClean="0">
                <a:latin typeface="Tahoma" charset="0"/>
              </a:rPr>
              <a:t>w</a:t>
            </a:r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hile(flag[1]);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876884"/>
            <a:ext cx="2152316" cy="721895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Critical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18085" y="1462505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Reminder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18085" y="3566694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>
                <a:latin typeface="Tahoma" charset="0"/>
              </a:rPr>
              <a:t>f</a:t>
            </a:r>
            <a:r>
              <a:rPr lang="en-US" dirty="0" smtClean="0">
                <a:latin typeface="Tahoma" charset="0"/>
              </a:rPr>
              <a:t>lag[1]=false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18085" y="2168357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flag[1]=true;</a:t>
            </a:r>
          </a:p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while(flag[0]);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18085" y="2882231"/>
            <a:ext cx="2152316" cy="721895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Critical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99" y="4344736"/>
            <a:ext cx="2050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Code for Thread 0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2291341" y="4323349"/>
            <a:ext cx="2050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Code for Thread 1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7765" y="4826675"/>
            <a:ext cx="92744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√ Mutual Exclusion: </a:t>
            </a:r>
            <a:r>
              <a:rPr lang="en-US" dirty="0" smtClean="0"/>
              <a:t>Assume that the two of the processes are in the critical</a:t>
            </a:r>
            <a:br>
              <a:rPr lang="en-US" dirty="0" smtClean="0"/>
            </a:br>
            <a:r>
              <a:rPr lang="en-US" dirty="0" smtClean="0"/>
              <a:t>section, </a:t>
            </a:r>
            <a:r>
              <a:rPr lang="en-US" dirty="0" smtClean="0"/>
              <a:t>and then </a:t>
            </a:r>
            <a:r>
              <a:rPr lang="en-US" dirty="0" err="1" smtClean="0"/>
              <a:t>w.l.o.g</a:t>
            </a:r>
            <a:r>
              <a:rPr lang="en-US" dirty="0"/>
              <a:t>.</a:t>
            </a:r>
            <a:r>
              <a:rPr lang="en-US" dirty="0" smtClean="0"/>
              <a:t> thread 0 left its entry section (and entered the</a:t>
            </a:r>
          </a:p>
          <a:p>
            <a:r>
              <a:rPr lang="en-US" dirty="0" smtClean="0"/>
              <a:t>critical section) first </a:t>
            </a:r>
            <a:r>
              <a:rPr lang="en-US" dirty="0" smtClean="0">
                <a:sym typeface="Wingdings"/>
              </a:rPr>
              <a:t> At that point, </a:t>
            </a:r>
            <a:r>
              <a:rPr lang="en-US" b="1" dirty="0" smtClean="0">
                <a:sym typeface="Wingdings"/>
              </a:rPr>
              <a:t>flag[0]=true </a:t>
            </a:r>
            <a:r>
              <a:rPr lang="en-US" dirty="0" smtClean="0">
                <a:sym typeface="Wingdings"/>
              </a:rPr>
              <a:t>  The </a:t>
            </a:r>
            <a:r>
              <a:rPr lang="en-US" dirty="0">
                <a:sym typeface="Wingdings"/>
              </a:rPr>
              <a:t>o</a:t>
            </a:r>
            <a:r>
              <a:rPr lang="en-US" dirty="0" smtClean="0">
                <a:sym typeface="Wingdings"/>
              </a:rPr>
              <a:t>nly place </a:t>
            </a:r>
            <a:r>
              <a:rPr lang="en-US" b="1" dirty="0" smtClean="0">
                <a:sym typeface="Wingdings"/>
              </a:rPr>
              <a:t>flag[0]</a:t>
            </a:r>
            <a:r>
              <a:rPr lang="en-US" dirty="0" smtClean="0">
                <a:sym typeface="Wingdings"/>
              </a:rPr>
              <a:t>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can be changed to </a:t>
            </a:r>
            <a:r>
              <a:rPr lang="en-US" b="1" dirty="0" smtClean="0">
                <a:sym typeface="Wingdings"/>
              </a:rPr>
              <a:t>false</a:t>
            </a:r>
            <a:r>
              <a:rPr lang="en-US" dirty="0" smtClean="0">
                <a:sym typeface="Wingdings"/>
              </a:rPr>
              <a:t> is when thread 0 exits the critical section, thus </a:t>
            </a:r>
            <a:r>
              <a:rPr lang="en-US" dirty="0">
                <a:sym typeface="Wingdings"/>
              </a:rPr>
              <a:t/>
            </a:r>
            <a:br>
              <a:rPr lang="en-US" dirty="0">
                <a:sym typeface="Wingdings"/>
              </a:rPr>
            </a:br>
            <a:r>
              <a:rPr lang="en-US" b="1" dirty="0" smtClean="0">
                <a:sym typeface="Wingdings"/>
              </a:rPr>
              <a:t>flag</a:t>
            </a:r>
            <a:r>
              <a:rPr lang="en-US" b="1" dirty="0">
                <a:sym typeface="Wingdings"/>
              </a:rPr>
              <a:t>[0]=</a:t>
            </a:r>
            <a:r>
              <a:rPr lang="en-US" b="1" dirty="0" smtClean="0">
                <a:sym typeface="Wingdings"/>
              </a:rPr>
              <a:t>true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throughout the entire execution of the critical section by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Thread 0Thread 1 is in its entry code when Thread 0 is the critical section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 Contradiction.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32422" y="1636970"/>
            <a:ext cx="42511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No Blocking in the Reminder:</a:t>
            </a:r>
            <a:r>
              <a:rPr lang="en-US" dirty="0" smtClean="0">
                <a:solidFill>
                  <a:srgbClr val="000000"/>
                </a:solidFill>
              </a:rPr>
              <a:t> A thread can block another thread only if its flag is true, implying it is either in its entry, critical, or exit section.</a:t>
            </a:r>
            <a:endParaRPr lang="en-US" b="1" dirty="0" smtClean="0">
              <a:solidFill>
                <a:srgbClr val="008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32422" y="3527649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But still</a:t>
            </a:r>
            <a:r>
              <a:rPr lang="en-US" b="1" dirty="0" smtClean="0">
                <a:solidFill>
                  <a:srgbClr val="FF0000"/>
                </a:solidFill>
              </a:rPr>
              <a:t> Progress </a:t>
            </a:r>
            <a:r>
              <a:rPr lang="en-US" dirty="0" smtClean="0">
                <a:solidFill>
                  <a:srgbClr val="000000"/>
                </a:solidFill>
              </a:rPr>
              <a:t>does not hold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 smtClean="0">
                <a:solidFill>
                  <a:srgbClr val="FF0000"/>
                </a:solidFill>
                <a:sym typeface="Wingdings"/>
              </a:rPr>
              <a:t> </a:t>
            </a:r>
            <a:r>
              <a:rPr lang="en-US" b="1" dirty="0" smtClean="0">
                <a:solidFill>
                  <a:srgbClr val="FF0000"/>
                </a:solidFill>
              </a:rPr>
              <a:t>Starvation Freedom </a:t>
            </a:r>
            <a:r>
              <a:rPr lang="en-US" dirty="0" smtClean="0"/>
              <a:t>does </a:t>
            </a:r>
            <a:r>
              <a:rPr lang="en-US" dirty="0"/>
              <a:t>not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hold 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6844" y="2379579"/>
            <a:ext cx="227263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71560" y="2398295"/>
            <a:ext cx="227263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76908" y="2657642"/>
            <a:ext cx="227263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6840" y="2676357"/>
            <a:ext cx="227263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AutoShape 4"/>
          <p:cNvSpPr>
            <a:spLocks noChangeArrowheads="1"/>
          </p:cNvSpPr>
          <p:nvPr/>
        </p:nvSpPr>
        <p:spPr bwMode="auto">
          <a:xfrm>
            <a:off x="2822080" y="3607477"/>
            <a:ext cx="3701710" cy="1392311"/>
          </a:xfrm>
          <a:prstGeom prst="roundRect">
            <a:avLst>
              <a:gd name="adj" fmla="val 16667"/>
            </a:avLst>
          </a:prstGeom>
          <a:noFill/>
          <a:ln w="152400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4400" b="1" dirty="0" smtClean="0">
                <a:solidFill>
                  <a:srgbClr val="990033"/>
                </a:solidFill>
              </a:rPr>
              <a:t>Deadlock!</a:t>
            </a:r>
            <a:endParaRPr lang="en-GB" altLang="en-US" sz="4400" b="1" dirty="0">
              <a:solidFill>
                <a:srgbClr val="990033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0" y="1283368"/>
            <a:ext cx="9144000" cy="5574632"/>
          </a:xfrm>
          <a:prstGeom prst="rect">
            <a:avLst/>
          </a:prstGeom>
          <a:solidFill>
            <a:schemeClr val="tx1">
              <a:alpha val="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6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17" grpId="0"/>
      <p:bldP spid="3" grpId="0"/>
      <p:bldP spid="32" grpId="0" animBg="1"/>
      <p:bldP spid="3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Deadlocks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52</a:t>
            </a:fld>
            <a:endParaRPr lang="en-US" sz="1400" b="1">
              <a:solidFill>
                <a:srgbClr val="FFFFFF"/>
              </a:solidFill>
            </a:endParaRPr>
          </a:p>
        </p:txBody>
      </p:sp>
      <p:pic>
        <p:nvPicPr>
          <p:cNvPr id="7" name="Picture 2" descr="deadl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5453"/>
            <a:ext cx="5026526" cy="3814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" name="Picture 4" descr="deadlock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0" y="3294568"/>
            <a:ext cx="3898900" cy="335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630947" y="2780632"/>
            <a:ext cx="1537369" cy="8288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 descr="deadl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3177093"/>
            <a:ext cx="3829050" cy="357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630737" y="2874212"/>
            <a:ext cx="265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 Aviv, Winter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2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“Cheating” – Third Try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53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57158"/>
            <a:ext cx="248652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Reminder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61347"/>
            <a:ext cx="2473158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flag[0]=false;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163010"/>
            <a:ext cx="2486526" cy="938464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sz="1600" dirty="0" smtClean="0">
                <a:latin typeface="Tahoma" charset="0"/>
              </a:rPr>
              <a:t>turn=1;</a:t>
            </a:r>
          </a:p>
          <a:p>
            <a:pPr algn="ctr" rtl="1" eaLnBrk="1" hangingPunct="1"/>
            <a:r>
              <a:rPr lang="en-US" sz="1600" dirty="0" smtClean="0">
                <a:latin typeface="Tahoma" charset="0"/>
              </a:rPr>
              <a:t>flag[0] = true;</a:t>
            </a:r>
          </a:p>
          <a:p>
            <a:pPr algn="ctr" rtl="1" eaLnBrk="1" hangingPunct="1"/>
            <a:r>
              <a:rPr lang="en-US" sz="1600" dirty="0" smtClean="0">
                <a:latin typeface="Tahoma" charset="0"/>
              </a:rPr>
              <a:t>w</a:t>
            </a:r>
            <a:r>
              <a:rPr lang="en-US" sz="1600" dirty="0" smtClean="0">
                <a:solidFill>
                  <a:schemeClr val="tx1"/>
                </a:solidFill>
                <a:latin typeface="Tahoma" charset="0"/>
              </a:rPr>
              <a:t>hile(flag[1] and turn==1);</a:t>
            </a:r>
            <a:endParaRPr lang="en-US" sz="1600" dirty="0">
              <a:solidFill>
                <a:schemeClr val="tx1"/>
              </a:solidFill>
              <a:latin typeface="Tahom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114842"/>
            <a:ext cx="2486526" cy="483937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Critical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21234" y="1435768"/>
            <a:ext cx="2507924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Reminder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21233" y="3539957"/>
            <a:ext cx="2534661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>
                <a:latin typeface="Tahoma" charset="0"/>
              </a:rPr>
              <a:t>f</a:t>
            </a:r>
            <a:r>
              <a:rPr lang="en-US" dirty="0" smtClean="0">
                <a:latin typeface="Tahoma" charset="0"/>
              </a:rPr>
              <a:t>lag[1]=false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21233" y="3101474"/>
            <a:ext cx="2548029" cy="475915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Critical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99" y="4344736"/>
            <a:ext cx="2050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Code for Thread 0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721746" y="4296612"/>
            <a:ext cx="2050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Code for Thread 1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7765" y="4826675"/>
            <a:ext cx="403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Mutual Exclusion</a:t>
            </a:r>
            <a:r>
              <a:rPr lang="en-US" b="1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does not hold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34611" y="2154988"/>
            <a:ext cx="2521284" cy="938464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 rtl="1" eaLnBrk="1" hangingPunct="1"/>
            <a:r>
              <a:rPr lang="en-US" sz="1600" dirty="0">
                <a:solidFill>
                  <a:prstClr val="black"/>
                </a:solidFill>
                <a:latin typeface="Tahoma" charset="0"/>
              </a:rPr>
              <a:t>turn</a:t>
            </a:r>
            <a:r>
              <a:rPr lang="en-US" sz="1600" dirty="0" smtClean="0">
                <a:solidFill>
                  <a:prstClr val="black"/>
                </a:solidFill>
                <a:latin typeface="Tahoma" charset="0"/>
              </a:rPr>
              <a:t>=0;</a:t>
            </a:r>
            <a:endParaRPr lang="en-US" sz="1600" dirty="0">
              <a:solidFill>
                <a:prstClr val="black"/>
              </a:solidFill>
              <a:latin typeface="Tahoma" charset="0"/>
            </a:endParaRPr>
          </a:p>
          <a:p>
            <a:pPr lvl="0" algn="ctr" rtl="1" eaLnBrk="1" hangingPunct="1"/>
            <a:r>
              <a:rPr lang="en-US" sz="1600" dirty="0">
                <a:solidFill>
                  <a:prstClr val="black"/>
                </a:solidFill>
                <a:latin typeface="Tahoma" charset="0"/>
              </a:rPr>
              <a:t>f</a:t>
            </a:r>
            <a:r>
              <a:rPr lang="en-US" sz="1600" dirty="0" smtClean="0">
                <a:solidFill>
                  <a:prstClr val="black"/>
                </a:solidFill>
                <a:latin typeface="Tahoma" charset="0"/>
              </a:rPr>
              <a:t>lag[1] </a:t>
            </a:r>
            <a:r>
              <a:rPr lang="en-US" sz="1600" dirty="0">
                <a:solidFill>
                  <a:prstClr val="black"/>
                </a:solidFill>
                <a:latin typeface="Tahoma" charset="0"/>
              </a:rPr>
              <a:t>= true;</a:t>
            </a:r>
          </a:p>
          <a:p>
            <a:pPr lvl="0" algn="ctr" rtl="1" eaLnBrk="1" hangingPunct="1"/>
            <a:r>
              <a:rPr lang="en-US" sz="1600" dirty="0">
                <a:solidFill>
                  <a:prstClr val="black"/>
                </a:solidFill>
                <a:latin typeface="Tahoma" charset="0"/>
              </a:rPr>
              <a:t>while(flag</a:t>
            </a:r>
            <a:r>
              <a:rPr lang="en-US" sz="1600" dirty="0" smtClean="0">
                <a:solidFill>
                  <a:prstClr val="black"/>
                </a:solidFill>
                <a:latin typeface="Tahoma" charset="0"/>
              </a:rPr>
              <a:t>[0] and turn</a:t>
            </a:r>
            <a:r>
              <a:rPr lang="en-US" sz="1600" dirty="0">
                <a:solidFill>
                  <a:prstClr val="black"/>
                </a:solidFill>
                <a:latin typeface="Tahoma" charset="0"/>
              </a:rPr>
              <a:t>=</a:t>
            </a:r>
            <a:r>
              <a:rPr lang="en-US" sz="1600" dirty="0" smtClean="0">
                <a:solidFill>
                  <a:prstClr val="black"/>
                </a:solidFill>
                <a:latin typeface="Tahoma" charset="0"/>
              </a:rPr>
              <a:t>=0)</a:t>
            </a:r>
            <a:r>
              <a:rPr lang="en-US" sz="1600" dirty="0">
                <a:solidFill>
                  <a:prstClr val="black"/>
                </a:solidFill>
                <a:latin typeface="Tahoma" charset="0"/>
              </a:rPr>
              <a:t>;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473159" y="2392948"/>
            <a:ext cx="280739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293981" y="2371558"/>
            <a:ext cx="227263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12700" y="2590800"/>
            <a:ext cx="227263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277939" y="2863516"/>
            <a:ext cx="227263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269918" y="3363495"/>
            <a:ext cx="227263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465138" y="2612191"/>
            <a:ext cx="280739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497221" y="2884906"/>
            <a:ext cx="280739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489200" y="3358148"/>
            <a:ext cx="280739" cy="133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3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Peterson’s Algorithm - 1981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54</a:t>
            </a:fld>
            <a:endParaRPr lang="en-US" sz="1400" b="1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1435768"/>
            <a:ext cx="6069262" cy="3247522"/>
            <a:chOff x="0" y="1435768"/>
            <a:chExt cx="6069262" cy="3247522"/>
          </a:xfrm>
        </p:grpSpPr>
        <p:sp>
          <p:nvSpPr>
            <p:cNvPr id="7" name="Rectangle 6"/>
            <p:cNvSpPr/>
            <p:nvPr/>
          </p:nvSpPr>
          <p:spPr>
            <a:xfrm>
              <a:off x="0" y="1457158"/>
              <a:ext cx="2486526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Reminder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3561347"/>
              <a:ext cx="2473158" cy="721895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flag[0]=false;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2163010"/>
              <a:ext cx="2486526" cy="938464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sz="1600" dirty="0">
                  <a:latin typeface="Tahoma" charset="0"/>
                </a:rPr>
                <a:t>flag[0] = true;</a:t>
              </a:r>
            </a:p>
            <a:p>
              <a:pPr algn="ctr" rtl="1" eaLnBrk="1" hangingPunct="1"/>
              <a:r>
                <a:rPr lang="en-US" sz="1600" dirty="0" smtClean="0">
                  <a:latin typeface="Tahoma" charset="0"/>
                </a:rPr>
                <a:t>turn=1;</a:t>
              </a:r>
            </a:p>
            <a:p>
              <a:pPr algn="ctr" rtl="1" eaLnBrk="1" hangingPunct="1"/>
              <a:r>
                <a:rPr lang="en-US" sz="1600" dirty="0" smtClean="0">
                  <a:latin typeface="Tahoma" charset="0"/>
                </a:rPr>
                <a:t>w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hile(flag[1] and turn==1);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3114842"/>
              <a:ext cx="2486526" cy="483937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Critical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521234" y="1435768"/>
              <a:ext cx="2507924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Reminder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521233" y="3539957"/>
              <a:ext cx="2534661" cy="721895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>
                  <a:latin typeface="Tahoma" charset="0"/>
                </a:rPr>
                <a:t>f</a:t>
              </a:r>
              <a:r>
                <a:rPr lang="en-US" dirty="0" smtClean="0">
                  <a:latin typeface="Tahoma" charset="0"/>
                </a:rPr>
                <a:t>lag[1]=false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21233" y="3101474"/>
              <a:ext cx="2548029" cy="475915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Critical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099" y="4344736"/>
              <a:ext cx="2050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Code for Thread 0</a:t>
              </a:r>
              <a:endParaRPr lang="en-US" sz="1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21746" y="4296612"/>
              <a:ext cx="2050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Code for Thread 1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34611" y="2154988"/>
              <a:ext cx="2521284" cy="938464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sz="1600" dirty="0">
                  <a:solidFill>
                    <a:prstClr val="black"/>
                  </a:solidFill>
                  <a:latin typeface="Tahoma" charset="0"/>
                </a:rPr>
                <a:t>flag[1] = true;</a:t>
              </a:r>
            </a:p>
            <a:p>
              <a:pPr lvl="0" algn="ctr" rtl="1" eaLnBrk="1" hangingPunct="1"/>
              <a:r>
                <a:rPr lang="en-US" sz="1600" dirty="0" smtClean="0">
                  <a:solidFill>
                    <a:prstClr val="black"/>
                  </a:solidFill>
                  <a:latin typeface="Tahoma" charset="0"/>
                </a:rPr>
                <a:t>turn=0;</a:t>
              </a:r>
              <a:endParaRPr lang="en-US" sz="1600" dirty="0">
                <a:solidFill>
                  <a:prstClr val="black"/>
                </a:solidFill>
                <a:latin typeface="Tahoma" charset="0"/>
              </a:endParaRPr>
            </a:p>
            <a:p>
              <a:pPr lvl="0" algn="ctr" rtl="1" eaLnBrk="1" hangingPunct="1"/>
              <a:r>
                <a:rPr lang="en-US" sz="1600" dirty="0" smtClean="0">
                  <a:solidFill>
                    <a:prstClr val="black"/>
                  </a:solidFill>
                  <a:latin typeface="Tahoma" charset="0"/>
                </a:rPr>
                <a:t>while</a:t>
              </a:r>
              <a:r>
                <a:rPr lang="en-US" sz="1600" dirty="0">
                  <a:solidFill>
                    <a:prstClr val="black"/>
                  </a:solidFill>
                  <a:latin typeface="Tahoma" charset="0"/>
                </a:rPr>
                <a:t>(flag</a:t>
              </a:r>
              <a:r>
                <a:rPr lang="en-US" sz="1600" dirty="0" smtClean="0">
                  <a:solidFill>
                    <a:prstClr val="black"/>
                  </a:solidFill>
                  <a:latin typeface="Tahoma" charset="0"/>
                </a:rPr>
                <a:t>[0] and turn</a:t>
              </a:r>
              <a:r>
                <a:rPr lang="en-US" sz="1600" dirty="0">
                  <a:solidFill>
                    <a:prstClr val="black"/>
                  </a:solidFill>
                  <a:latin typeface="Tahoma" charset="0"/>
                </a:rPr>
                <a:t>=</a:t>
              </a:r>
              <a:r>
                <a:rPr lang="en-US" sz="1600" dirty="0" smtClean="0">
                  <a:solidFill>
                    <a:prstClr val="black"/>
                  </a:solidFill>
                  <a:latin typeface="Tahoma" charset="0"/>
                </a:rPr>
                <a:t>=0)</a:t>
              </a:r>
              <a:r>
                <a:rPr lang="en-US" sz="1600" dirty="0">
                  <a:solidFill>
                    <a:prstClr val="black"/>
                  </a:solidFill>
                  <a:latin typeface="Tahoma" charset="0"/>
                </a:rPr>
                <a:t>;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5880" y="1449139"/>
            <a:ext cx="2975813" cy="3212763"/>
            <a:chOff x="192504" y="1582822"/>
            <a:chExt cx="2486526" cy="3212763"/>
          </a:xfrm>
        </p:grpSpPr>
        <p:sp>
          <p:nvSpPr>
            <p:cNvPr id="42" name="Rectangle 41"/>
            <p:cNvSpPr/>
            <p:nvPr/>
          </p:nvSpPr>
          <p:spPr>
            <a:xfrm>
              <a:off x="192504" y="1582822"/>
              <a:ext cx="2486526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Reminder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2504" y="3687011"/>
              <a:ext cx="2473158" cy="721895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Flag[</a:t>
              </a:r>
              <a:r>
                <a:rPr lang="en-US" b="1" i="1" dirty="0" err="1" smtClean="0">
                  <a:latin typeface="Tahoma" charset="0"/>
                </a:rPr>
                <a:t>i</a:t>
              </a:r>
              <a:r>
                <a:rPr lang="en-US" dirty="0" smtClean="0">
                  <a:latin typeface="Tahoma" charset="0"/>
                </a:rPr>
                <a:t>]=false;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92504" y="2288674"/>
              <a:ext cx="2486526" cy="938464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sz="1600" dirty="0">
                  <a:latin typeface="Tahoma" charset="0"/>
                </a:rPr>
                <a:t>flag</a:t>
              </a:r>
              <a:r>
                <a:rPr lang="en-US" sz="1600" dirty="0" smtClean="0">
                  <a:latin typeface="Tahoma" charset="0"/>
                </a:rPr>
                <a:t>[</a:t>
              </a:r>
              <a:r>
                <a:rPr lang="en-US" sz="1600" b="1" i="1" dirty="0" err="1" smtClean="0">
                  <a:latin typeface="Tahoma" charset="0"/>
                </a:rPr>
                <a:t>i</a:t>
              </a:r>
              <a:r>
                <a:rPr lang="en-US" sz="1600" dirty="0" smtClean="0">
                  <a:latin typeface="Tahoma" charset="0"/>
                </a:rPr>
                <a:t>] </a:t>
              </a:r>
              <a:r>
                <a:rPr lang="en-US" sz="1600" dirty="0">
                  <a:latin typeface="Tahoma" charset="0"/>
                </a:rPr>
                <a:t>= true;</a:t>
              </a:r>
            </a:p>
            <a:p>
              <a:pPr algn="ctr" rtl="1" eaLnBrk="1" hangingPunct="1"/>
              <a:r>
                <a:rPr lang="en-US" sz="1600" dirty="0" smtClean="0">
                  <a:latin typeface="Tahoma" charset="0"/>
                </a:rPr>
                <a:t>turn=1-</a:t>
              </a:r>
              <a:r>
                <a:rPr lang="en-US" sz="1600" b="1" i="1" dirty="0" smtClean="0">
                  <a:latin typeface="Tahoma" charset="0"/>
                </a:rPr>
                <a:t>i</a:t>
              </a:r>
              <a:r>
                <a:rPr lang="en-US" sz="1600" dirty="0" smtClean="0">
                  <a:latin typeface="Tahoma" charset="0"/>
                </a:rPr>
                <a:t>;</a:t>
              </a:r>
            </a:p>
            <a:p>
              <a:pPr algn="ctr" rtl="1" eaLnBrk="1" hangingPunct="1"/>
              <a:r>
                <a:rPr lang="en-US" sz="1600" dirty="0" smtClean="0">
                  <a:latin typeface="Tahoma" charset="0"/>
                </a:rPr>
                <a:t>w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hile(flag[</a:t>
              </a:r>
              <a:r>
                <a:rPr lang="en-US" sz="1600" dirty="0">
                  <a:latin typeface="Tahoma" charset="0"/>
                </a:rPr>
                <a:t>1-</a:t>
              </a:r>
              <a:r>
                <a:rPr lang="en-US" sz="1600" b="1" i="1" dirty="0">
                  <a:latin typeface="Tahoma" charset="0"/>
                </a:rPr>
                <a:t>i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] and turn==</a:t>
              </a:r>
              <a:r>
                <a:rPr lang="en-US" sz="1600" dirty="0">
                  <a:latin typeface="Tahoma" charset="0"/>
                </a:rPr>
                <a:t>1-</a:t>
              </a:r>
              <a:r>
                <a:rPr lang="en-US" sz="1600" b="1" i="1" dirty="0">
                  <a:latin typeface="Tahoma" charset="0"/>
                </a:rPr>
                <a:t>i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);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504" y="3240506"/>
              <a:ext cx="2486526" cy="483937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Critical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1862" y="4457031"/>
              <a:ext cx="2050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Code for Thread </a:t>
              </a:r>
              <a:r>
                <a:rPr lang="en-US" sz="1600" b="1" i="1" dirty="0" err="1" smtClean="0"/>
                <a:t>i</a:t>
              </a:r>
              <a:endParaRPr lang="en-US" sz="1600" b="1" i="1" dirty="0"/>
            </a:p>
          </p:txBody>
        </p:sp>
      </p:grpSp>
      <p:sp>
        <p:nvSpPr>
          <p:cNvPr id="47" name="Footer Placeholder 4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Verdana" pitchFamily="34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4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Verdana" pitchFamily="34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9pPr>
          </a:lstStyle>
          <a:p>
            <a:fld id="{FA1D694D-8C4C-4F6B-986F-3B4CC905C6EC}" type="slidenum">
              <a:rPr lang="en-US" smtClean="0"/>
              <a:pPr/>
              <a:t>54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765" y="4550555"/>
            <a:ext cx="93265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√ Mutual Exclusion: </a:t>
            </a:r>
            <a:r>
              <a:rPr lang="en-US" dirty="0" smtClean="0"/>
              <a:t>Assume that the two of the processes are in the critical</a:t>
            </a:r>
            <a:br>
              <a:rPr lang="en-US" dirty="0" smtClean="0"/>
            </a:br>
            <a:r>
              <a:rPr lang="en-US" dirty="0" smtClean="0"/>
              <a:t>condition, and then </a:t>
            </a:r>
            <a:r>
              <a:rPr lang="en-US" dirty="0" err="1" smtClean="0"/>
              <a:t>w.l.o.g</a:t>
            </a:r>
            <a:r>
              <a:rPr lang="en-US" dirty="0"/>
              <a:t>.</a:t>
            </a:r>
            <a:r>
              <a:rPr lang="en-US" dirty="0" smtClean="0"/>
              <a:t> thread 0 left its entry section (and entered the</a:t>
            </a:r>
          </a:p>
          <a:p>
            <a:r>
              <a:rPr lang="en-US" dirty="0" smtClean="0"/>
              <a:t>critical section) first </a:t>
            </a:r>
            <a:r>
              <a:rPr lang="en-US" dirty="0" smtClean="0">
                <a:sym typeface="Wingdings"/>
              </a:rPr>
              <a:t> At that point, </a:t>
            </a:r>
            <a:r>
              <a:rPr lang="en-US" b="1" dirty="0" smtClean="0">
                <a:sym typeface="Wingdings"/>
              </a:rPr>
              <a:t>flag[1]=false  or turn=0.</a:t>
            </a:r>
          </a:p>
          <a:p>
            <a:r>
              <a:rPr lang="en-US" b="1" dirty="0" smtClean="0">
                <a:sym typeface="Wingdings"/>
              </a:rPr>
              <a:t>Case 1: 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>
                <a:sym typeface="Wingdings"/>
              </a:rPr>
              <a:t>flag[1]=</a:t>
            </a:r>
            <a:r>
              <a:rPr lang="en-US" b="1" dirty="0" smtClean="0">
                <a:sym typeface="Wingdings"/>
              </a:rPr>
              <a:t>false </a:t>
            </a:r>
            <a:r>
              <a:rPr lang="en-US" dirty="0" smtClean="0">
                <a:sym typeface="Wingdings"/>
              </a:rPr>
              <a:t> Thread 1 has not executed Line 1 of it’s entry code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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When it will eventually get to Line 3, it will set turn to 0, and wait. The </a:t>
            </a:r>
            <a:r>
              <a:rPr lang="en-US" dirty="0">
                <a:sym typeface="Wingdings"/>
              </a:rPr>
              <a:t>o</a:t>
            </a:r>
            <a:r>
              <a:rPr lang="en-US" dirty="0" smtClean="0">
                <a:sym typeface="Wingdings"/>
              </a:rPr>
              <a:t>nly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place </a:t>
            </a:r>
            <a:r>
              <a:rPr lang="en-US" b="1" dirty="0" smtClean="0">
                <a:sym typeface="Wingdings"/>
              </a:rPr>
              <a:t>turn </a:t>
            </a:r>
            <a:r>
              <a:rPr lang="en-US" dirty="0" smtClean="0">
                <a:sym typeface="Wingdings"/>
              </a:rPr>
              <a:t>is set to 1, is in Thread’s 0 entry code, after it left the critical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section  Contradiction. </a:t>
            </a:r>
          </a:p>
          <a:p>
            <a:r>
              <a:rPr lang="en-US" b="1" dirty="0" smtClean="0">
                <a:sym typeface="Wingdings"/>
              </a:rPr>
              <a:t>Case 2: turn=0</a:t>
            </a:r>
            <a:r>
              <a:rPr lang="en-US" dirty="0" smtClean="0">
                <a:sym typeface="Wingdings"/>
              </a:rPr>
              <a:t>Thread 1 executed Line 2 between Thread 0 Line 2 and 3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2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Peterson’s Algorithm - 1981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55</a:t>
            </a:fld>
            <a:endParaRPr lang="en-US" sz="1400" b="1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5880" y="1449139"/>
            <a:ext cx="2975813" cy="3212763"/>
            <a:chOff x="192504" y="1582822"/>
            <a:chExt cx="2486526" cy="3212763"/>
          </a:xfrm>
        </p:grpSpPr>
        <p:sp>
          <p:nvSpPr>
            <p:cNvPr id="42" name="Rectangle 41"/>
            <p:cNvSpPr/>
            <p:nvPr/>
          </p:nvSpPr>
          <p:spPr>
            <a:xfrm>
              <a:off x="192504" y="1582822"/>
              <a:ext cx="2486526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Reminder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92504" y="3687011"/>
              <a:ext cx="2473158" cy="721895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Flag[</a:t>
              </a:r>
              <a:r>
                <a:rPr lang="en-US" b="1" i="1" dirty="0" err="1" smtClean="0">
                  <a:latin typeface="Tahoma" charset="0"/>
                </a:rPr>
                <a:t>i</a:t>
              </a:r>
              <a:r>
                <a:rPr lang="en-US" dirty="0" smtClean="0">
                  <a:latin typeface="Tahoma" charset="0"/>
                </a:rPr>
                <a:t>]=false;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92504" y="2288674"/>
              <a:ext cx="2486526" cy="938464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sz="1600" dirty="0">
                  <a:latin typeface="Tahoma" charset="0"/>
                </a:rPr>
                <a:t>flag</a:t>
              </a:r>
              <a:r>
                <a:rPr lang="en-US" sz="1600" dirty="0" smtClean="0">
                  <a:latin typeface="Tahoma" charset="0"/>
                </a:rPr>
                <a:t>[</a:t>
              </a:r>
              <a:r>
                <a:rPr lang="en-US" sz="1600" b="1" i="1" dirty="0" err="1" smtClean="0">
                  <a:latin typeface="Tahoma" charset="0"/>
                </a:rPr>
                <a:t>i</a:t>
              </a:r>
              <a:r>
                <a:rPr lang="en-US" sz="1600" dirty="0" smtClean="0">
                  <a:latin typeface="Tahoma" charset="0"/>
                </a:rPr>
                <a:t>] </a:t>
              </a:r>
              <a:r>
                <a:rPr lang="en-US" sz="1600" dirty="0">
                  <a:latin typeface="Tahoma" charset="0"/>
                </a:rPr>
                <a:t>= true;</a:t>
              </a:r>
            </a:p>
            <a:p>
              <a:pPr algn="ctr" rtl="1" eaLnBrk="1" hangingPunct="1"/>
              <a:r>
                <a:rPr lang="en-US" sz="1600" dirty="0" smtClean="0">
                  <a:latin typeface="Tahoma" charset="0"/>
                </a:rPr>
                <a:t>turn=1-</a:t>
              </a:r>
              <a:r>
                <a:rPr lang="en-US" sz="1600" b="1" i="1" dirty="0" smtClean="0">
                  <a:latin typeface="Tahoma" charset="0"/>
                </a:rPr>
                <a:t>i</a:t>
              </a:r>
              <a:r>
                <a:rPr lang="en-US" sz="1600" dirty="0" smtClean="0">
                  <a:latin typeface="Tahoma" charset="0"/>
                </a:rPr>
                <a:t>;</a:t>
              </a:r>
            </a:p>
            <a:p>
              <a:pPr algn="ctr" rtl="1" eaLnBrk="1" hangingPunct="1"/>
              <a:r>
                <a:rPr lang="en-US" sz="1600" dirty="0" smtClean="0">
                  <a:latin typeface="Tahoma" charset="0"/>
                </a:rPr>
                <a:t>w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hile(flag[</a:t>
              </a:r>
              <a:r>
                <a:rPr lang="en-US" sz="1600" dirty="0">
                  <a:latin typeface="Tahoma" charset="0"/>
                </a:rPr>
                <a:t>1-</a:t>
              </a:r>
              <a:r>
                <a:rPr lang="en-US" sz="1600" b="1" i="1" dirty="0">
                  <a:latin typeface="Tahoma" charset="0"/>
                </a:rPr>
                <a:t>i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] and turn==</a:t>
              </a:r>
              <a:r>
                <a:rPr lang="en-US" sz="1600" dirty="0">
                  <a:latin typeface="Tahoma" charset="0"/>
                </a:rPr>
                <a:t>1-</a:t>
              </a:r>
              <a:r>
                <a:rPr lang="en-US" sz="1600" b="1" i="1" dirty="0">
                  <a:latin typeface="Tahoma" charset="0"/>
                </a:rPr>
                <a:t>i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);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2504" y="3240506"/>
              <a:ext cx="2486526" cy="483937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Critical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1862" y="4457031"/>
              <a:ext cx="20507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Code for Thread </a:t>
              </a:r>
              <a:r>
                <a:rPr lang="en-US" sz="1600" b="1" i="1" dirty="0" err="1" smtClean="0"/>
                <a:t>i</a:t>
              </a:r>
              <a:endParaRPr lang="en-US" sz="1600" b="1" i="1" dirty="0"/>
            </a:p>
          </p:txBody>
        </p:sp>
      </p:grpSp>
      <p:sp>
        <p:nvSpPr>
          <p:cNvPr id="47" name="Footer Placeholder 4"/>
          <p:cNvSpPr txBox="1">
            <a:spLocks/>
          </p:cNvSpPr>
          <p:nvPr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Verdana" pitchFamily="34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48" name="Slide Number Placeholder 5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Verdana" pitchFamily="34" charset="0"/>
                <a:ea typeface="ＭＳ Ｐゴシック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Verdana" pitchFamily="34" charset="0"/>
                <a:ea typeface="ＭＳ Ｐゴシック" charset="-128"/>
                <a:cs typeface="+mn-cs"/>
              </a:defRPr>
            </a:lvl9pPr>
          </a:lstStyle>
          <a:p>
            <a:fld id="{FA1D694D-8C4C-4F6B-986F-3B4CC905C6EC}" type="slidenum">
              <a:rPr lang="en-US" smtClean="0"/>
              <a:pPr/>
              <a:t>55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7765" y="4550555"/>
            <a:ext cx="93265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√ Mutual Exclusion: </a:t>
            </a:r>
            <a:r>
              <a:rPr lang="en-US" dirty="0" smtClean="0"/>
              <a:t>Assume that the two of the processes are in the critical</a:t>
            </a:r>
            <a:br>
              <a:rPr lang="en-US" dirty="0" smtClean="0"/>
            </a:br>
            <a:r>
              <a:rPr lang="en-US" dirty="0" smtClean="0"/>
              <a:t>condition, and then </a:t>
            </a:r>
            <a:r>
              <a:rPr lang="en-US" dirty="0" err="1" smtClean="0"/>
              <a:t>w.l.o.g</a:t>
            </a:r>
            <a:r>
              <a:rPr lang="en-US" dirty="0"/>
              <a:t>.</a:t>
            </a:r>
            <a:r>
              <a:rPr lang="en-US" dirty="0" smtClean="0"/>
              <a:t> thread 0 left its entry section (and entered the</a:t>
            </a:r>
          </a:p>
          <a:p>
            <a:r>
              <a:rPr lang="en-US" dirty="0" smtClean="0"/>
              <a:t>critical section) first </a:t>
            </a:r>
            <a:r>
              <a:rPr lang="en-US" dirty="0" smtClean="0">
                <a:sym typeface="Wingdings"/>
              </a:rPr>
              <a:t> At that point, </a:t>
            </a:r>
            <a:r>
              <a:rPr lang="en-US" b="1" dirty="0" smtClean="0">
                <a:sym typeface="Wingdings"/>
              </a:rPr>
              <a:t>flag[1]=false  or turn=0.</a:t>
            </a:r>
          </a:p>
          <a:p>
            <a:r>
              <a:rPr lang="en-US" b="1" dirty="0" smtClean="0">
                <a:sym typeface="Wingdings"/>
              </a:rPr>
              <a:t>Case 1: </a:t>
            </a:r>
            <a:r>
              <a:rPr lang="en-US" dirty="0" smtClean="0">
                <a:sym typeface="Wingdings"/>
              </a:rPr>
              <a:t> </a:t>
            </a:r>
            <a:r>
              <a:rPr lang="en-US" b="1" dirty="0">
                <a:sym typeface="Wingdings"/>
              </a:rPr>
              <a:t>flag[1]=</a:t>
            </a:r>
            <a:r>
              <a:rPr lang="en-US" b="1" dirty="0" smtClean="0">
                <a:sym typeface="Wingdings"/>
              </a:rPr>
              <a:t>false </a:t>
            </a:r>
            <a:r>
              <a:rPr lang="en-US" dirty="0" smtClean="0">
                <a:sym typeface="Wingdings"/>
              </a:rPr>
              <a:t> Thread 1 has not executed Line 1 of it’s entry code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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When it will eventually get to Line 3, it will set turn to 0, and wait. The </a:t>
            </a:r>
            <a:r>
              <a:rPr lang="en-US" dirty="0">
                <a:sym typeface="Wingdings"/>
              </a:rPr>
              <a:t>o</a:t>
            </a:r>
            <a:r>
              <a:rPr lang="en-US" dirty="0" smtClean="0">
                <a:sym typeface="Wingdings"/>
              </a:rPr>
              <a:t>nly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place </a:t>
            </a:r>
            <a:r>
              <a:rPr lang="en-US" b="1" dirty="0" smtClean="0">
                <a:sym typeface="Wingdings"/>
              </a:rPr>
              <a:t>turn </a:t>
            </a:r>
            <a:r>
              <a:rPr lang="en-US" dirty="0" smtClean="0">
                <a:sym typeface="Wingdings"/>
              </a:rPr>
              <a:t>is set to 1, is in Thread’s 0 entry code, after it left the critical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section  Contradiction. </a:t>
            </a:r>
          </a:p>
          <a:p>
            <a:r>
              <a:rPr lang="en-US" b="1" dirty="0" smtClean="0">
                <a:sym typeface="Wingdings"/>
              </a:rPr>
              <a:t>Case 2: turn=0</a:t>
            </a:r>
            <a:r>
              <a:rPr lang="en-US" dirty="0" smtClean="0">
                <a:sym typeface="Wingdings"/>
              </a:rPr>
              <a:t>Thread 1 executed Line 2 between Thread 0 Line 2 and 3 </a:t>
            </a:r>
          </a:p>
          <a:p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540096" y="4473059"/>
            <a:ext cx="6603904" cy="414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-786878" y="4514476"/>
            <a:ext cx="1339073" cy="1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189626" y="1458607"/>
            <a:ext cx="5926764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√ </a:t>
            </a:r>
            <a:r>
              <a:rPr lang="en-US" b="1" dirty="0" smtClean="0">
                <a:solidFill>
                  <a:srgbClr val="008000"/>
                </a:solidFill>
              </a:rPr>
              <a:t>No blocking in the Reminder 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√ Starvation Free: </a:t>
            </a:r>
            <a:r>
              <a:rPr lang="en-US" dirty="0" smtClean="0"/>
              <a:t>Assume Thread 1 tries to get into the critical section but blocked (on Line 3) for infinite time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Thread 0 enters the critical section infinite number of times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The second time Thread 0 will execute the entry, </a:t>
            </a:r>
            <a:r>
              <a:rPr lang="en-US" b="1" dirty="0" smtClean="0"/>
              <a:t>flag[0]=true</a:t>
            </a:r>
            <a:r>
              <a:rPr lang="en-US" dirty="0" smtClean="0"/>
              <a:t>, </a:t>
            </a:r>
            <a:r>
              <a:rPr lang="en-US" b="1" dirty="0" smtClean="0"/>
              <a:t>turn=1 </a:t>
            </a:r>
            <a:r>
              <a:rPr lang="en-US" dirty="0" smtClean="0"/>
              <a:t>and it will block </a:t>
            </a:r>
            <a:r>
              <a:rPr lang="en-US" dirty="0" smtClean="0">
                <a:sym typeface="Wingdings"/>
              </a:rPr>
              <a:t> The next time Thread 1 gets the CPU, the </a:t>
            </a:r>
            <a:r>
              <a:rPr lang="en-US" b="1" dirty="0" smtClean="0">
                <a:sym typeface="Wingdings"/>
              </a:rPr>
              <a:t>while </a:t>
            </a:r>
            <a:r>
              <a:rPr lang="en-US" dirty="0" smtClean="0">
                <a:sym typeface="Wingdings"/>
              </a:rPr>
              <a:t>condition does not hold and Thread 1 enters the critical section  </a:t>
            </a:r>
            <a:r>
              <a:rPr lang="en-US" dirty="0">
                <a:sym typeface="Wingdings"/>
              </a:rPr>
              <a:t>Contradiction</a:t>
            </a:r>
            <a:r>
              <a:rPr lang="en-US" dirty="0" smtClean="0">
                <a:sym typeface="Wingdings"/>
              </a:rPr>
              <a:t>. </a:t>
            </a:r>
            <a:r>
              <a:rPr lang="en-US" dirty="0" smtClean="0"/>
              <a:t>  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1283368"/>
            <a:ext cx="9144000" cy="5574632"/>
            <a:chOff x="0" y="1283368"/>
            <a:chExt cx="9144000" cy="5574632"/>
          </a:xfrm>
        </p:grpSpPr>
        <p:sp>
          <p:nvSpPr>
            <p:cNvPr id="18" name="Rectangle 17"/>
            <p:cNvSpPr/>
            <p:nvPr/>
          </p:nvSpPr>
          <p:spPr>
            <a:xfrm>
              <a:off x="0" y="1283368"/>
              <a:ext cx="9144000" cy="5574632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utoShape 4"/>
            <p:cNvSpPr>
              <a:spLocks noChangeArrowheads="1"/>
            </p:cNvSpPr>
            <p:nvPr/>
          </p:nvSpPr>
          <p:spPr bwMode="auto">
            <a:xfrm>
              <a:off x="2822080" y="3607477"/>
              <a:ext cx="3701710" cy="139231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en-GB" altLang="en-US" sz="4400" b="1" dirty="0">
                <a:solidFill>
                  <a:srgbClr val="990033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2962826" y="3752334"/>
            <a:ext cx="32250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Two threads only 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US" dirty="0" smtClean="0"/>
              <a:t>cannot be easily extended</a:t>
            </a:r>
            <a:br>
              <a:rPr lang="en-US" dirty="0" smtClean="0"/>
            </a:br>
            <a:r>
              <a:rPr lang="en-US" dirty="0" smtClean="0"/>
              <a:t>to more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Busy wait (spinning)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6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Concepts We’ve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</a:rPr>
              <a:t>Race Condition: </a:t>
            </a:r>
            <a:r>
              <a:rPr lang="en-US" sz="2800" dirty="0" smtClean="0"/>
              <a:t>A situation in which the scheduling of processes/threads (the order of who is getting the CPU) changes the final result</a:t>
            </a:r>
          </a:p>
          <a:p>
            <a:pPr lvl="1"/>
            <a:r>
              <a:rPr lang="en-US" sz="2400" dirty="0" smtClean="0"/>
              <a:t>Different order </a:t>
            </a:r>
            <a:r>
              <a:rPr lang="en-US" sz="2400" dirty="0" smtClean="0">
                <a:sym typeface="Wingdings"/>
              </a:rPr>
              <a:t> different results</a:t>
            </a:r>
          </a:p>
          <a:p>
            <a:pPr lvl="1" rtl="0" eaLnBrk="1" fontAlgn="base" hangingPunct="1"/>
            <a:r>
              <a:rPr lang="en-US" sz="2400" kern="1200" dirty="0" smtClean="0">
                <a:solidFill>
                  <a:schemeClr val="tx1"/>
                </a:solidFill>
                <a:effectLst/>
              </a:rPr>
              <a:t>Typical scenario: Most of the time everything is OK, but sometime not </a:t>
            </a:r>
            <a:r>
              <a:rPr lang="en-US" sz="2400" kern="1200" dirty="0" smtClean="0">
                <a:solidFill>
                  <a:schemeClr val="tx1"/>
                </a:solidFill>
                <a:effectLst/>
                <a:sym typeface="Wingdings"/>
              </a:rPr>
              <a:t></a:t>
            </a:r>
            <a:r>
              <a:rPr lang="en-US" sz="2400" kern="1200" dirty="0" smtClean="0">
                <a:solidFill>
                  <a:schemeClr val="tx1"/>
                </a:solidFill>
                <a:effectLst/>
              </a:rPr>
              <a:t> very hard to debug</a:t>
            </a:r>
            <a:endParaRPr lang="en-US" sz="2400" dirty="0" smtClean="0">
              <a:effectLst/>
            </a:endParaRPr>
          </a:p>
          <a:p>
            <a:pPr rtl="0" eaLnBrk="1" fontAlgn="base" hangingPunct="1"/>
            <a:r>
              <a:rPr lang="en-US" sz="2800" kern="1200" dirty="0" smtClean="0">
                <a:solidFill>
                  <a:srgbClr val="FF0000"/>
                </a:solidFill>
                <a:effectLst/>
              </a:rPr>
              <a:t>Atomic Instruction</a:t>
            </a:r>
            <a:r>
              <a:rPr lang="en-US" sz="2800" kern="1200" dirty="0" smtClean="0">
                <a:solidFill>
                  <a:schemeClr val="tx1"/>
                </a:solidFill>
                <a:effectLst/>
              </a:rPr>
              <a:t>: instruction that completes in a single step relative to other threads</a:t>
            </a:r>
            <a:endParaRPr lang="en-US" sz="2800" dirty="0" smtClean="0">
              <a:effectLst/>
            </a:endParaRPr>
          </a:p>
          <a:p>
            <a:pPr lvl="1"/>
            <a:r>
              <a:rPr lang="en-US" sz="2400" kern="1200" dirty="0" smtClean="0">
                <a:solidFill>
                  <a:schemeClr val="tx1"/>
                </a:solidFill>
                <a:effectLst/>
              </a:rPr>
              <a:t>x=x+1 was not atomic</a:t>
            </a:r>
            <a:endParaRPr lang="en-US" sz="2400" dirty="0" smtClean="0">
              <a:effectLst/>
            </a:endParaRPr>
          </a:p>
          <a:p>
            <a:pPr lvl="1"/>
            <a:r>
              <a:rPr lang="en-US" sz="2400" kern="1200" dirty="0" smtClean="0">
                <a:solidFill>
                  <a:schemeClr val="tx1"/>
                </a:solidFill>
                <a:effectLst/>
              </a:rPr>
              <a:t>Read (</a:t>
            </a:r>
            <a:r>
              <a:rPr lang="en-US" sz="2400" kern="1200" dirty="0" err="1" smtClean="0">
                <a:solidFill>
                  <a:schemeClr val="tx1"/>
                </a:solidFill>
                <a:effectLst/>
              </a:rPr>
              <a:t>lw</a:t>
            </a:r>
            <a:r>
              <a:rPr lang="en-US" sz="2400" kern="1200" dirty="0" smtClean="0">
                <a:solidFill>
                  <a:schemeClr val="tx1"/>
                </a:solidFill>
                <a:effectLst/>
              </a:rPr>
              <a:t>) and write (</a:t>
            </a:r>
            <a:r>
              <a:rPr lang="en-US" sz="2400" kern="1200" dirty="0" err="1" smtClean="0">
                <a:solidFill>
                  <a:schemeClr val="tx1"/>
                </a:solidFill>
                <a:effectLst/>
              </a:rPr>
              <a:t>sw</a:t>
            </a:r>
            <a:r>
              <a:rPr lang="en-US" sz="2400" kern="1200" dirty="0" smtClean="0">
                <a:solidFill>
                  <a:schemeClr val="tx1"/>
                </a:solidFill>
                <a:effectLst/>
              </a:rPr>
              <a:t>) were atomic</a:t>
            </a:r>
            <a:endParaRPr lang="en-US" sz="2400" dirty="0" smtClean="0">
              <a:effectLst/>
            </a:endParaRPr>
          </a:p>
          <a:p>
            <a:pPr lvl="1"/>
            <a:r>
              <a:rPr lang="en-US" sz="2400" kern="1200" dirty="0" smtClean="0">
                <a:solidFill>
                  <a:schemeClr val="tx1"/>
                </a:solidFill>
                <a:effectLst/>
              </a:rPr>
              <a:t>Sometimes this doesn’t hold (wide words that spans more than one memory address)</a:t>
            </a:r>
            <a:endParaRPr lang="en-US" sz="2400" dirty="0" smtClean="0">
              <a:effectLst/>
            </a:endParaRPr>
          </a:p>
          <a:p>
            <a:pPr lvl="1"/>
            <a:endParaRPr lang="en-US" sz="2400" dirty="0" smtClean="0">
              <a:sym typeface="Wingding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56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Concepts We’ve Covered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</a:rPr>
              <a:t>Busy-waiting (spinning, busy-looping): </a:t>
            </a:r>
            <a:r>
              <a:rPr lang="en-US" sz="2800" dirty="0" smtClean="0">
                <a:solidFill>
                  <a:srgbClr val="000000"/>
                </a:solidFill>
              </a:rPr>
              <a:t>technique in which a process repeatedly checks to see if a condition is true</a:t>
            </a:r>
          </a:p>
          <a:p>
            <a:pPr lvl="1"/>
            <a:r>
              <a:rPr lang="en-US" sz="2000" dirty="0" smtClean="0">
                <a:latin typeface="Tahoma" charset="0"/>
              </a:rPr>
              <a:t>“do nothing” loops: while</a:t>
            </a:r>
            <a:r>
              <a:rPr lang="en-US" sz="2000" dirty="0">
                <a:latin typeface="Tahoma" charset="0"/>
              </a:rPr>
              <a:t>(flag[1-</a:t>
            </a:r>
            <a:r>
              <a:rPr lang="en-US" sz="2000" b="1" i="1" dirty="0">
                <a:latin typeface="Tahoma" charset="0"/>
              </a:rPr>
              <a:t>i</a:t>
            </a:r>
            <a:r>
              <a:rPr lang="en-US" sz="2000" dirty="0">
                <a:latin typeface="Tahoma" charset="0"/>
              </a:rPr>
              <a:t>] and turn==1-</a:t>
            </a:r>
            <a:r>
              <a:rPr lang="en-US" sz="2000" b="1" i="1" dirty="0">
                <a:latin typeface="Tahoma" charset="0"/>
              </a:rPr>
              <a:t>i</a:t>
            </a:r>
            <a:r>
              <a:rPr lang="en-US" sz="2000" dirty="0">
                <a:latin typeface="Tahoma" charset="0"/>
              </a:rPr>
              <a:t>)</a:t>
            </a:r>
            <a:r>
              <a:rPr lang="en-US" sz="2000" dirty="0" smtClean="0">
                <a:latin typeface="Tahoma" charset="0"/>
              </a:rPr>
              <a:t>;</a:t>
            </a:r>
          </a:p>
          <a:p>
            <a:pPr lvl="1"/>
            <a:r>
              <a:rPr lang="en-US" sz="2000" dirty="0" smtClean="0"/>
              <a:t>Usually, should be avoided as it wastes CPU cycles and yields large overhead</a:t>
            </a:r>
          </a:p>
          <a:p>
            <a:pPr lvl="1"/>
            <a:r>
              <a:rPr lang="en-US" sz="2000" dirty="0" smtClean="0"/>
              <a:t>Polling vs. interrupts</a:t>
            </a:r>
          </a:p>
          <a:p>
            <a:pPr lvl="1"/>
            <a:r>
              <a:rPr lang="en-US" sz="2000" dirty="0" smtClean="0"/>
              <a:t>We will discuss alternative later</a:t>
            </a:r>
          </a:p>
          <a:p>
            <a:pPr lvl="1"/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57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1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2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Lamport</a:t>
            </a:r>
            <a:r>
              <a:rPr lang="ja-JP" altLang="en-US" sz="3200" dirty="0" smtClean="0">
                <a:latin typeface="Arial"/>
              </a:rPr>
              <a:t>’</a:t>
            </a:r>
            <a:r>
              <a:rPr lang="en-US" sz="3200" dirty="0" smtClean="0"/>
              <a:t>s Bakery Algorithm - 1974</a:t>
            </a:r>
            <a:endParaRPr lang="en-US" sz="3200" dirty="0"/>
          </a:p>
        </p:txBody>
      </p:sp>
      <p:sp>
        <p:nvSpPr>
          <p:cNvPr id="521218" name="Line 2"/>
          <p:cNvSpPr>
            <a:spLocks noChangeShapeType="1"/>
          </p:cNvSpPr>
          <p:nvPr/>
        </p:nvSpPr>
        <p:spPr bwMode="auto">
          <a:xfrm>
            <a:off x="8763000" y="2057400"/>
            <a:ext cx="0" cy="3429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219" name="Text Box 3"/>
          <p:cNvSpPr txBox="1">
            <a:spLocks noChangeArrowheads="1"/>
          </p:cNvSpPr>
          <p:nvPr/>
        </p:nvSpPr>
        <p:spPr bwMode="auto">
          <a:xfrm>
            <a:off x="8432800" y="4327525"/>
            <a:ext cx="7112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>
                <a:latin typeface="Trebuchet MS"/>
                <a:cs typeface="Trebuchet MS"/>
              </a:rPr>
              <a:t>time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1676400" y="1676400"/>
            <a:ext cx="6781800" cy="41910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1600200" y="1600200"/>
            <a:ext cx="6781800" cy="838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1223" name="Oval 7"/>
          <p:cNvSpPr>
            <a:spLocks noChangeArrowheads="1"/>
          </p:cNvSpPr>
          <p:nvPr/>
        </p:nvSpPr>
        <p:spPr bwMode="auto">
          <a:xfrm>
            <a:off x="18288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24" name="Oval 8"/>
          <p:cNvSpPr>
            <a:spLocks noChangeArrowheads="1"/>
          </p:cNvSpPr>
          <p:nvPr/>
        </p:nvSpPr>
        <p:spPr bwMode="auto">
          <a:xfrm>
            <a:off x="27432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25" name="Oval 9"/>
          <p:cNvSpPr>
            <a:spLocks noChangeArrowheads="1"/>
          </p:cNvSpPr>
          <p:nvPr/>
        </p:nvSpPr>
        <p:spPr bwMode="auto">
          <a:xfrm>
            <a:off x="36576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26" name="Oval 10"/>
          <p:cNvSpPr>
            <a:spLocks noChangeArrowheads="1"/>
          </p:cNvSpPr>
          <p:nvPr/>
        </p:nvSpPr>
        <p:spPr bwMode="auto">
          <a:xfrm>
            <a:off x="45720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27" name="Oval 11"/>
          <p:cNvSpPr>
            <a:spLocks noChangeArrowheads="1"/>
          </p:cNvSpPr>
          <p:nvPr/>
        </p:nvSpPr>
        <p:spPr bwMode="auto">
          <a:xfrm>
            <a:off x="54864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28" name="Oval 12"/>
          <p:cNvSpPr>
            <a:spLocks noChangeArrowheads="1"/>
          </p:cNvSpPr>
          <p:nvPr/>
        </p:nvSpPr>
        <p:spPr bwMode="auto">
          <a:xfrm>
            <a:off x="7722937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29" name="Line 13"/>
          <p:cNvSpPr>
            <a:spLocks noChangeShapeType="1"/>
          </p:cNvSpPr>
          <p:nvPr/>
        </p:nvSpPr>
        <p:spPr bwMode="auto">
          <a:xfrm>
            <a:off x="6275137" y="2622884"/>
            <a:ext cx="990600" cy="0"/>
          </a:xfrm>
          <a:prstGeom prst="line">
            <a:avLst/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230" name="Rectangle 14"/>
          <p:cNvSpPr>
            <a:spLocks noChangeArrowheads="1"/>
          </p:cNvSpPr>
          <p:nvPr/>
        </p:nvSpPr>
        <p:spPr bwMode="auto">
          <a:xfrm>
            <a:off x="1600200" y="2438400"/>
            <a:ext cx="6781800" cy="838200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sp>
        <p:nvSpPr>
          <p:cNvPr id="521231" name="Rectangle 15"/>
          <p:cNvSpPr>
            <a:spLocks noChangeArrowheads="1"/>
          </p:cNvSpPr>
          <p:nvPr/>
        </p:nvSpPr>
        <p:spPr bwMode="auto">
          <a:xfrm>
            <a:off x="1600200" y="3276600"/>
            <a:ext cx="6781800" cy="838200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sp>
        <p:nvSpPr>
          <p:cNvPr id="521233" name="Text Box 17"/>
          <p:cNvSpPr txBox="1">
            <a:spLocks noChangeArrowheads="1"/>
          </p:cNvSpPr>
          <p:nvPr/>
        </p:nvSpPr>
        <p:spPr bwMode="auto">
          <a:xfrm>
            <a:off x="1911350" y="121920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1</a:t>
            </a:r>
          </a:p>
        </p:txBody>
      </p:sp>
      <p:sp>
        <p:nvSpPr>
          <p:cNvPr id="521234" name="Text Box 18"/>
          <p:cNvSpPr txBox="1">
            <a:spLocks noChangeArrowheads="1"/>
          </p:cNvSpPr>
          <p:nvPr/>
        </p:nvSpPr>
        <p:spPr bwMode="auto">
          <a:xfrm>
            <a:off x="2819400" y="1219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35" name="Text Box 19"/>
          <p:cNvSpPr txBox="1">
            <a:spLocks noChangeArrowheads="1"/>
          </p:cNvSpPr>
          <p:nvPr/>
        </p:nvSpPr>
        <p:spPr bwMode="auto">
          <a:xfrm>
            <a:off x="3733800" y="1219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3</a:t>
            </a:r>
          </a:p>
        </p:txBody>
      </p:sp>
      <p:sp>
        <p:nvSpPr>
          <p:cNvPr id="521236" name="Text Box 20"/>
          <p:cNvSpPr txBox="1">
            <a:spLocks noChangeArrowheads="1"/>
          </p:cNvSpPr>
          <p:nvPr/>
        </p:nvSpPr>
        <p:spPr bwMode="auto">
          <a:xfrm>
            <a:off x="4648200" y="1219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4</a:t>
            </a:r>
          </a:p>
        </p:txBody>
      </p:sp>
      <p:sp>
        <p:nvSpPr>
          <p:cNvPr id="521237" name="Text Box 21"/>
          <p:cNvSpPr txBox="1">
            <a:spLocks noChangeArrowheads="1"/>
          </p:cNvSpPr>
          <p:nvPr/>
        </p:nvSpPr>
        <p:spPr bwMode="auto">
          <a:xfrm>
            <a:off x="5562600" y="1219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5</a:t>
            </a:r>
          </a:p>
        </p:txBody>
      </p:sp>
      <p:sp>
        <p:nvSpPr>
          <p:cNvPr id="521238" name="Text Box 22"/>
          <p:cNvSpPr txBox="1">
            <a:spLocks noChangeArrowheads="1"/>
          </p:cNvSpPr>
          <p:nvPr/>
        </p:nvSpPr>
        <p:spPr bwMode="auto">
          <a:xfrm>
            <a:off x="7772400" y="1219200"/>
            <a:ext cx="317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n</a:t>
            </a:r>
          </a:p>
        </p:txBody>
      </p:sp>
      <p:sp>
        <p:nvSpPr>
          <p:cNvPr id="521239" name="Line 23"/>
          <p:cNvSpPr>
            <a:spLocks noChangeShapeType="1"/>
          </p:cNvSpPr>
          <p:nvPr/>
        </p:nvSpPr>
        <p:spPr bwMode="auto">
          <a:xfrm>
            <a:off x="6248400" y="14478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240" name="Rectangle 24"/>
          <p:cNvSpPr>
            <a:spLocks noChangeArrowheads="1"/>
          </p:cNvSpPr>
          <p:nvPr/>
        </p:nvSpPr>
        <p:spPr bwMode="auto">
          <a:xfrm>
            <a:off x="1600200" y="4114800"/>
            <a:ext cx="6781800" cy="838200"/>
          </a:xfrm>
          <a:prstGeom prst="rect">
            <a:avLst/>
          </a:prstGeom>
          <a:solidFill>
            <a:srgbClr val="CC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C6600"/>
              </a:solidFill>
            </a:endParaRPr>
          </a:p>
        </p:txBody>
      </p:sp>
      <p:sp>
        <p:nvSpPr>
          <p:cNvPr id="521241" name="Rectangle 25"/>
          <p:cNvSpPr>
            <a:spLocks noChangeArrowheads="1"/>
          </p:cNvSpPr>
          <p:nvPr/>
        </p:nvSpPr>
        <p:spPr bwMode="auto">
          <a:xfrm>
            <a:off x="1600200" y="4953000"/>
            <a:ext cx="6781800" cy="838200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sp>
        <p:nvSpPr>
          <p:cNvPr id="521242" name="Text Box 26"/>
          <p:cNvSpPr txBox="1">
            <a:spLocks noChangeArrowheads="1"/>
          </p:cNvSpPr>
          <p:nvPr/>
        </p:nvSpPr>
        <p:spPr bwMode="auto">
          <a:xfrm>
            <a:off x="539332" y="4327524"/>
            <a:ext cx="10603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>
                <a:latin typeface="Trebuchet MS"/>
                <a:cs typeface="Trebuchet MS"/>
              </a:rPr>
              <a:t>Critical</a:t>
            </a:r>
          </a:p>
        </p:txBody>
      </p:sp>
      <p:sp>
        <p:nvSpPr>
          <p:cNvPr id="521243" name="Text Box 27"/>
          <p:cNvSpPr txBox="1">
            <a:spLocks noChangeArrowheads="1"/>
          </p:cNvSpPr>
          <p:nvPr/>
        </p:nvSpPr>
        <p:spPr bwMode="auto">
          <a:xfrm>
            <a:off x="936625" y="5181600"/>
            <a:ext cx="6335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000">
                <a:latin typeface="Trebuchet MS"/>
                <a:cs typeface="Trebuchet MS"/>
              </a:defRPr>
            </a:lvl1pPr>
          </a:lstStyle>
          <a:p>
            <a:r>
              <a:rPr lang="en-US" dirty="0"/>
              <a:t>exit</a:t>
            </a:r>
          </a:p>
        </p:txBody>
      </p:sp>
      <p:sp>
        <p:nvSpPr>
          <p:cNvPr id="521244" name="Oval 28"/>
          <p:cNvSpPr>
            <a:spLocks noChangeArrowheads="1"/>
          </p:cNvSpPr>
          <p:nvPr/>
        </p:nvSpPr>
        <p:spPr bwMode="auto">
          <a:xfrm>
            <a:off x="2743200" y="25908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1</a:t>
            </a:r>
          </a:p>
        </p:txBody>
      </p:sp>
      <p:sp>
        <p:nvSpPr>
          <p:cNvPr id="521245" name="Oval 29"/>
          <p:cNvSpPr>
            <a:spLocks noChangeArrowheads="1"/>
          </p:cNvSpPr>
          <p:nvPr/>
        </p:nvSpPr>
        <p:spPr bwMode="auto">
          <a:xfrm>
            <a:off x="2743200" y="34290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1</a:t>
            </a:r>
          </a:p>
        </p:txBody>
      </p:sp>
      <p:sp>
        <p:nvSpPr>
          <p:cNvPr id="521246" name="Rectangle 30"/>
          <p:cNvSpPr>
            <a:spLocks noChangeArrowheads="1"/>
          </p:cNvSpPr>
          <p:nvPr/>
        </p:nvSpPr>
        <p:spPr bwMode="auto">
          <a:xfrm>
            <a:off x="2667000" y="1676400"/>
            <a:ext cx="609600" cy="6096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1247" name="Rectangle 31"/>
          <p:cNvSpPr>
            <a:spLocks noChangeArrowheads="1"/>
          </p:cNvSpPr>
          <p:nvPr/>
        </p:nvSpPr>
        <p:spPr bwMode="auto">
          <a:xfrm>
            <a:off x="4495800" y="1676400"/>
            <a:ext cx="609600" cy="6096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1248" name="Rectangle 32"/>
          <p:cNvSpPr>
            <a:spLocks noChangeArrowheads="1"/>
          </p:cNvSpPr>
          <p:nvPr/>
        </p:nvSpPr>
        <p:spPr bwMode="auto">
          <a:xfrm>
            <a:off x="5410200" y="1676400"/>
            <a:ext cx="609600" cy="6096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1249" name="Oval 33"/>
          <p:cNvSpPr>
            <a:spLocks noChangeArrowheads="1"/>
          </p:cNvSpPr>
          <p:nvPr/>
        </p:nvSpPr>
        <p:spPr bwMode="auto">
          <a:xfrm>
            <a:off x="4572000" y="25908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50" name="Oval 34"/>
          <p:cNvSpPr>
            <a:spLocks noChangeArrowheads="1"/>
          </p:cNvSpPr>
          <p:nvPr/>
        </p:nvSpPr>
        <p:spPr bwMode="auto">
          <a:xfrm>
            <a:off x="5486400" y="25908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51" name="Oval 35"/>
          <p:cNvSpPr>
            <a:spLocks noChangeArrowheads="1"/>
          </p:cNvSpPr>
          <p:nvPr/>
        </p:nvSpPr>
        <p:spPr bwMode="auto">
          <a:xfrm>
            <a:off x="4572000" y="34290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52" name="Oval 36"/>
          <p:cNvSpPr>
            <a:spLocks noChangeArrowheads="1"/>
          </p:cNvSpPr>
          <p:nvPr/>
        </p:nvSpPr>
        <p:spPr bwMode="auto">
          <a:xfrm>
            <a:off x="5486400" y="34290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53" name="Rectangle 37"/>
          <p:cNvSpPr>
            <a:spLocks noChangeArrowheads="1"/>
          </p:cNvSpPr>
          <p:nvPr/>
        </p:nvSpPr>
        <p:spPr bwMode="auto">
          <a:xfrm>
            <a:off x="4495800" y="2514600"/>
            <a:ext cx="609600" cy="609600"/>
          </a:xfrm>
          <a:prstGeom prst="rect">
            <a:avLst/>
          </a:prstGeom>
          <a:solidFill>
            <a:srgbClr val="FFD18D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sp>
        <p:nvSpPr>
          <p:cNvPr id="521254" name="Rectangle 38"/>
          <p:cNvSpPr>
            <a:spLocks noChangeArrowheads="1"/>
          </p:cNvSpPr>
          <p:nvPr/>
        </p:nvSpPr>
        <p:spPr bwMode="auto">
          <a:xfrm>
            <a:off x="5410200" y="2514600"/>
            <a:ext cx="609600" cy="609600"/>
          </a:xfrm>
          <a:prstGeom prst="rect">
            <a:avLst/>
          </a:prstGeom>
          <a:solidFill>
            <a:srgbClr val="FFD18D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sp>
        <p:nvSpPr>
          <p:cNvPr id="521255" name="Oval 39"/>
          <p:cNvSpPr>
            <a:spLocks noChangeArrowheads="1"/>
          </p:cNvSpPr>
          <p:nvPr/>
        </p:nvSpPr>
        <p:spPr bwMode="auto">
          <a:xfrm>
            <a:off x="2743200" y="42672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1</a:t>
            </a:r>
          </a:p>
        </p:txBody>
      </p:sp>
      <p:sp>
        <p:nvSpPr>
          <p:cNvPr id="521256" name="Rectangle 40"/>
          <p:cNvSpPr>
            <a:spLocks noChangeArrowheads="1"/>
          </p:cNvSpPr>
          <p:nvPr/>
        </p:nvSpPr>
        <p:spPr bwMode="auto">
          <a:xfrm>
            <a:off x="2667000" y="3352800"/>
            <a:ext cx="609600" cy="609600"/>
          </a:xfrm>
          <a:prstGeom prst="rect">
            <a:avLst/>
          </a:prstGeom>
          <a:solidFill>
            <a:srgbClr val="FFD18D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sp>
        <p:nvSpPr>
          <p:cNvPr id="521257" name="Oval 41"/>
          <p:cNvSpPr>
            <a:spLocks noChangeArrowheads="1"/>
          </p:cNvSpPr>
          <p:nvPr/>
        </p:nvSpPr>
        <p:spPr bwMode="auto">
          <a:xfrm>
            <a:off x="2743200" y="51054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1</a:t>
            </a:r>
          </a:p>
        </p:txBody>
      </p:sp>
      <p:sp>
        <p:nvSpPr>
          <p:cNvPr id="521258" name="Oval 42"/>
          <p:cNvSpPr>
            <a:spLocks noChangeArrowheads="1"/>
          </p:cNvSpPr>
          <p:nvPr/>
        </p:nvSpPr>
        <p:spPr bwMode="auto">
          <a:xfrm>
            <a:off x="27432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59" name="Oval 43"/>
          <p:cNvSpPr>
            <a:spLocks noChangeArrowheads="1"/>
          </p:cNvSpPr>
          <p:nvPr/>
        </p:nvSpPr>
        <p:spPr bwMode="auto">
          <a:xfrm>
            <a:off x="4572000" y="42672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60" name="Rectangle 44"/>
          <p:cNvSpPr>
            <a:spLocks noChangeArrowheads="1"/>
          </p:cNvSpPr>
          <p:nvPr/>
        </p:nvSpPr>
        <p:spPr bwMode="auto">
          <a:xfrm>
            <a:off x="4495800" y="3352800"/>
            <a:ext cx="609600" cy="609600"/>
          </a:xfrm>
          <a:prstGeom prst="rect">
            <a:avLst/>
          </a:prstGeom>
          <a:solidFill>
            <a:srgbClr val="FFD18D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sp>
        <p:nvSpPr>
          <p:cNvPr id="521261" name="Oval 45"/>
          <p:cNvSpPr>
            <a:spLocks noChangeArrowheads="1"/>
          </p:cNvSpPr>
          <p:nvPr/>
        </p:nvSpPr>
        <p:spPr bwMode="auto">
          <a:xfrm>
            <a:off x="4572000" y="51054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62" name="Oval 46"/>
          <p:cNvSpPr>
            <a:spLocks noChangeArrowheads="1"/>
          </p:cNvSpPr>
          <p:nvPr/>
        </p:nvSpPr>
        <p:spPr bwMode="auto">
          <a:xfrm>
            <a:off x="45720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63" name="Oval 47"/>
          <p:cNvSpPr>
            <a:spLocks noChangeArrowheads="1"/>
          </p:cNvSpPr>
          <p:nvPr/>
        </p:nvSpPr>
        <p:spPr bwMode="auto">
          <a:xfrm>
            <a:off x="4572000" y="25908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3</a:t>
            </a:r>
          </a:p>
        </p:txBody>
      </p:sp>
      <p:sp>
        <p:nvSpPr>
          <p:cNvPr id="521264" name="Rectangle 48"/>
          <p:cNvSpPr>
            <a:spLocks noChangeArrowheads="1"/>
          </p:cNvSpPr>
          <p:nvPr/>
        </p:nvSpPr>
        <p:spPr bwMode="auto">
          <a:xfrm>
            <a:off x="5410200" y="3352800"/>
            <a:ext cx="609600" cy="609600"/>
          </a:xfrm>
          <a:prstGeom prst="rect">
            <a:avLst/>
          </a:prstGeom>
          <a:solidFill>
            <a:srgbClr val="FFD18D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sp>
        <p:nvSpPr>
          <p:cNvPr id="521265" name="Oval 49"/>
          <p:cNvSpPr>
            <a:spLocks noChangeArrowheads="1"/>
          </p:cNvSpPr>
          <p:nvPr/>
        </p:nvSpPr>
        <p:spPr bwMode="auto">
          <a:xfrm>
            <a:off x="4572000" y="34290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3</a:t>
            </a:r>
          </a:p>
        </p:txBody>
      </p:sp>
      <p:sp>
        <p:nvSpPr>
          <p:cNvPr id="521266" name="Oval 50"/>
          <p:cNvSpPr>
            <a:spLocks noChangeArrowheads="1"/>
          </p:cNvSpPr>
          <p:nvPr/>
        </p:nvSpPr>
        <p:spPr bwMode="auto">
          <a:xfrm>
            <a:off x="5486400" y="42672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67" name="Oval 51"/>
          <p:cNvSpPr>
            <a:spLocks noChangeArrowheads="1"/>
          </p:cNvSpPr>
          <p:nvPr/>
        </p:nvSpPr>
        <p:spPr bwMode="auto">
          <a:xfrm>
            <a:off x="5486400" y="51054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68" name="Oval 52"/>
          <p:cNvSpPr>
            <a:spLocks noChangeArrowheads="1"/>
          </p:cNvSpPr>
          <p:nvPr/>
        </p:nvSpPr>
        <p:spPr bwMode="auto">
          <a:xfrm>
            <a:off x="54864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69" name="Oval 53"/>
          <p:cNvSpPr>
            <a:spLocks noChangeArrowheads="1"/>
          </p:cNvSpPr>
          <p:nvPr/>
        </p:nvSpPr>
        <p:spPr bwMode="auto">
          <a:xfrm>
            <a:off x="5486400" y="25908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4</a:t>
            </a:r>
          </a:p>
        </p:txBody>
      </p:sp>
      <p:sp>
        <p:nvSpPr>
          <p:cNvPr id="521270" name="Oval 54"/>
          <p:cNvSpPr>
            <a:spLocks noChangeArrowheads="1"/>
          </p:cNvSpPr>
          <p:nvPr/>
        </p:nvSpPr>
        <p:spPr bwMode="auto">
          <a:xfrm>
            <a:off x="5486400" y="34290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4</a:t>
            </a:r>
          </a:p>
        </p:txBody>
      </p:sp>
      <p:sp>
        <p:nvSpPr>
          <p:cNvPr id="521272" name="Text Box 56"/>
          <p:cNvSpPr txBox="1">
            <a:spLocks noChangeArrowheads="1"/>
          </p:cNvSpPr>
          <p:nvPr/>
        </p:nvSpPr>
        <p:spPr bwMode="auto">
          <a:xfrm rot="-5400000">
            <a:off x="-272854" y="3223249"/>
            <a:ext cx="830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>
                <a:latin typeface="Trebuchet MS"/>
                <a:cs typeface="Trebuchet MS"/>
              </a:rPr>
              <a:t>entry</a:t>
            </a:r>
          </a:p>
        </p:txBody>
      </p:sp>
      <p:sp>
        <p:nvSpPr>
          <p:cNvPr id="521273" name="AutoShape 57"/>
          <p:cNvSpPr>
            <a:spLocks/>
          </p:cNvSpPr>
          <p:nvPr/>
        </p:nvSpPr>
        <p:spPr bwMode="auto">
          <a:xfrm>
            <a:off x="294093" y="2854155"/>
            <a:ext cx="183147" cy="1143000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1274" name="Text Box 58"/>
          <p:cNvSpPr txBox="1">
            <a:spLocks noChangeArrowheads="1"/>
          </p:cNvSpPr>
          <p:nvPr/>
        </p:nvSpPr>
        <p:spPr bwMode="auto">
          <a:xfrm>
            <a:off x="211138" y="1828800"/>
            <a:ext cx="13061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 smtClean="0">
                <a:latin typeface="Trebuchet MS"/>
                <a:cs typeface="Trebuchet MS"/>
              </a:rPr>
              <a:t>Reminder</a:t>
            </a:r>
            <a:endParaRPr lang="en-US" sz="2000" dirty="0">
              <a:latin typeface="Trebuchet MS"/>
              <a:cs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1060" y="2593474"/>
            <a:ext cx="155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 a number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14422" y="3400906"/>
            <a:ext cx="170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 </a:t>
            </a:r>
            <a:br>
              <a:rPr lang="en-US" dirty="0" smtClean="0"/>
            </a:br>
            <a:r>
              <a:rPr lang="en-US" dirty="0" smtClean="0"/>
              <a:t>your turn</a:t>
            </a:r>
            <a:endParaRPr lang="en-US" dirty="0"/>
          </a:p>
        </p:txBody>
      </p:sp>
      <p:pic>
        <p:nvPicPr>
          <p:cNvPr id="9" name="Picture 8" descr="image (15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846" y="2564537"/>
            <a:ext cx="1647444" cy="1826514"/>
          </a:xfrm>
          <a:prstGeom prst="rect">
            <a:avLst/>
          </a:prstGeom>
        </p:spPr>
      </p:pic>
      <p:pic>
        <p:nvPicPr>
          <p:cNvPr id="6" name="Picture 5" descr="image (12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47" y="2570747"/>
            <a:ext cx="1636243" cy="1814095"/>
          </a:xfrm>
          <a:prstGeom prst="rect">
            <a:avLst/>
          </a:prstGeom>
        </p:spPr>
      </p:pic>
      <p:pic>
        <p:nvPicPr>
          <p:cNvPr id="7" name="Picture 6" descr="image (13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47" y="2570747"/>
            <a:ext cx="1636243" cy="1814095"/>
          </a:xfrm>
          <a:prstGeom prst="rect">
            <a:avLst/>
          </a:prstGeom>
        </p:spPr>
      </p:pic>
      <p:pic>
        <p:nvPicPr>
          <p:cNvPr id="8" name="Picture 7" descr="image (14)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47" y="2570747"/>
            <a:ext cx="1636243" cy="1814095"/>
          </a:xfrm>
          <a:prstGeom prst="rect">
            <a:avLst/>
          </a:prstGeom>
        </p:spPr>
      </p:pic>
      <p:pic>
        <p:nvPicPr>
          <p:cNvPr id="5" name="Picture 4" descr="image (8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447" y="2570747"/>
            <a:ext cx="1636243" cy="18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8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212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2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2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2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2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2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2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2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2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52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212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212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2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2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212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212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212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212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2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52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5212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5212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5212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5212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52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44" grpId="0" animBg="1" autoUpdateAnimBg="0"/>
      <p:bldP spid="521245" grpId="0" animBg="1" autoUpdateAnimBg="0"/>
      <p:bldP spid="521246" grpId="0" animBg="1"/>
      <p:bldP spid="521247" grpId="0" animBg="1"/>
      <p:bldP spid="521248" grpId="0" animBg="1"/>
      <p:bldP spid="521249" grpId="0" animBg="1" autoUpdateAnimBg="0"/>
      <p:bldP spid="521250" grpId="0" animBg="1" autoUpdateAnimBg="0"/>
      <p:bldP spid="521251" grpId="0" animBg="1" autoUpdateAnimBg="0"/>
      <p:bldP spid="521252" grpId="0" animBg="1" autoUpdateAnimBg="0"/>
      <p:bldP spid="521253" grpId="0" animBg="1"/>
      <p:bldP spid="521254" grpId="0" animBg="1"/>
      <p:bldP spid="521255" grpId="0" animBg="1" autoUpdateAnimBg="0"/>
      <p:bldP spid="521256" grpId="0" animBg="1"/>
      <p:bldP spid="521257" grpId="0" animBg="1" autoUpdateAnimBg="0"/>
      <p:bldP spid="521258" grpId="0" animBg="1" autoUpdateAnimBg="0"/>
      <p:bldP spid="521259" grpId="0" animBg="1" autoUpdateAnimBg="0"/>
      <p:bldP spid="521260" grpId="0" animBg="1"/>
      <p:bldP spid="521261" grpId="0" animBg="1" autoUpdateAnimBg="0"/>
      <p:bldP spid="521262" grpId="0" animBg="1" autoUpdateAnimBg="0"/>
      <p:bldP spid="521263" grpId="0" animBg="1" autoUpdateAnimBg="0"/>
      <p:bldP spid="521264" grpId="0" animBg="1"/>
      <p:bldP spid="521265" grpId="0" animBg="1" autoUpdateAnimBg="0"/>
      <p:bldP spid="521266" grpId="0" animBg="1" autoUpdateAnimBg="0"/>
      <p:bldP spid="521267" grpId="0" animBg="1" autoUpdateAnimBg="0"/>
      <p:bldP spid="521268" grpId="0" animBg="1" autoUpdateAnimBg="0"/>
      <p:bldP spid="521269" grpId="0" animBg="1" autoUpdateAnimBg="0"/>
      <p:bldP spid="521270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59</a:t>
            </a:fld>
            <a:endParaRPr lang="en-US" sz="1400" b="1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05880" y="1462507"/>
            <a:ext cx="4031909" cy="5395492"/>
            <a:chOff x="192504" y="1582822"/>
            <a:chExt cx="2486526" cy="3212762"/>
          </a:xfrm>
        </p:grpSpPr>
        <p:sp>
          <p:nvSpPr>
            <p:cNvPr id="7" name="Rectangle 6"/>
            <p:cNvSpPr/>
            <p:nvPr/>
          </p:nvSpPr>
          <p:spPr>
            <a:xfrm>
              <a:off x="192504" y="1582822"/>
              <a:ext cx="2486526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Reminder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2504" y="3687011"/>
              <a:ext cx="2473158" cy="721895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number[</a:t>
              </a:r>
              <a:r>
                <a:rPr lang="en-US" b="1" i="1" dirty="0" err="1" smtClean="0">
                  <a:latin typeface="Tahoma" charset="0"/>
                </a:rPr>
                <a:t>i</a:t>
              </a:r>
              <a:r>
                <a:rPr lang="en-US" dirty="0" smtClean="0">
                  <a:latin typeface="Tahoma" charset="0"/>
                </a:rPr>
                <a:t>]=0;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2504" y="2288674"/>
              <a:ext cx="2486526" cy="938464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1" eaLnBrk="1" hangingPunct="1"/>
              <a:r>
                <a:rPr lang="en-US" sz="1600" dirty="0" smtClean="0">
                  <a:latin typeface="Tahoma" charset="0"/>
                </a:rPr>
                <a:t>number[</a:t>
              </a:r>
              <a:r>
                <a:rPr lang="en-US" sz="1600" b="1" i="1" dirty="0" err="1" smtClean="0">
                  <a:latin typeface="Tahoma" charset="0"/>
                </a:rPr>
                <a:t>i</a:t>
              </a:r>
              <a:r>
                <a:rPr lang="en-US" sz="1600" dirty="0" smtClean="0">
                  <a:latin typeface="Tahoma" charset="0"/>
                </a:rPr>
                <a:t>] </a:t>
              </a:r>
              <a:r>
                <a:rPr lang="en-US" sz="1600" dirty="0">
                  <a:latin typeface="Tahoma" charset="0"/>
                </a:rPr>
                <a:t>= </a:t>
              </a:r>
              <a:r>
                <a:rPr lang="en-US" sz="1600" dirty="0" smtClean="0">
                  <a:latin typeface="Tahoma" charset="0"/>
                </a:rPr>
                <a:t>1+max</a:t>
              </a:r>
              <a:r>
                <a:rPr lang="en-US" sz="1600" baseline="-25000" dirty="0" smtClean="0">
                  <a:latin typeface="Tahoma" charset="0"/>
                </a:rPr>
                <a:t>j</a:t>
              </a:r>
              <a:r>
                <a:rPr lang="en-US" sz="1600" b="1" baseline="-25000" dirty="0">
                  <a:sym typeface="Symbol" charset="0"/>
                </a:rPr>
                <a:t> </a:t>
              </a:r>
              <a:r>
                <a:rPr lang="en-US" sz="1600" baseline="-25000" dirty="0" smtClean="0">
                  <a:latin typeface="Tahoma" charset="0"/>
                </a:rPr>
                <a:t>{1,…,n}</a:t>
              </a:r>
              <a:r>
                <a:rPr lang="en-US" sz="1600" dirty="0" smtClean="0">
                  <a:latin typeface="Tahoma" charset="0"/>
                </a:rPr>
                <a:t>{number[</a:t>
              </a:r>
              <a:r>
                <a:rPr lang="en-US" sz="1600" b="1" i="1" dirty="0" smtClean="0">
                  <a:latin typeface="Tahoma" charset="0"/>
                </a:rPr>
                <a:t>j</a:t>
              </a:r>
              <a:r>
                <a:rPr lang="en-US" sz="1600" dirty="0" smtClean="0">
                  <a:latin typeface="Tahoma" charset="0"/>
                </a:rPr>
                <a:t>]};</a:t>
              </a:r>
              <a:endParaRPr lang="en-US" sz="1600" dirty="0">
                <a:latin typeface="Tahoma" charset="0"/>
              </a:endParaRPr>
            </a:p>
            <a:p>
              <a:pPr rtl="1" eaLnBrk="1" hangingPunct="1"/>
              <a:endParaRPr lang="en-US" sz="1600" dirty="0" smtClean="0">
                <a:latin typeface="Tahoma" charset="0"/>
              </a:endParaRPr>
            </a:p>
            <a:p>
              <a:pPr rtl="1" eaLnBrk="1" hangingPunct="1"/>
              <a:r>
                <a:rPr lang="en-US" sz="1600" dirty="0" smtClean="0">
                  <a:latin typeface="Tahoma" charset="0"/>
                </a:rPr>
                <a:t>for j=1 to n { </a:t>
              </a:r>
            </a:p>
            <a:p>
              <a:pPr rtl="1" eaLnBrk="1" hangingPunct="1"/>
              <a:r>
                <a:rPr lang="en-US" sz="1600" dirty="0">
                  <a:latin typeface="Tahoma" charset="0"/>
                </a:rPr>
                <a:t> </a:t>
              </a:r>
              <a:r>
                <a:rPr lang="en-US" sz="1600" dirty="0" smtClean="0">
                  <a:latin typeface="Tahoma" charset="0"/>
                </a:rPr>
                <a:t>    w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hile(</a:t>
              </a:r>
              <a:r>
                <a:rPr lang="en-US" sz="1600" dirty="0" err="1" smtClean="0">
                  <a:solidFill>
                    <a:schemeClr val="tx1"/>
                  </a:solidFill>
                  <a:latin typeface="Tahoma" charset="0"/>
                </a:rPr>
                <a:t>i≠j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 and number[</a:t>
              </a:r>
              <a:r>
                <a:rPr lang="en-US" sz="1600" dirty="0">
                  <a:latin typeface="Tahoma" charset="0"/>
                </a:rPr>
                <a:t>j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]&gt;0 and </a:t>
              </a:r>
              <a:b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</a:b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             number[j]&lt;number[</a:t>
              </a:r>
              <a:r>
                <a:rPr lang="en-US" sz="1600" dirty="0" err="1" smtClean="0">
                  <a:solidFill>
                    <a:schemeClr val="tx1"/>
                  </a:solidFill>
                  <a:latin typeface="Tahoma" charset="0"/>
                </a:rPr>
                <a:t>i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]);</a:t>
              </a:r>
            </a:p>
            <a:p>
              <a:pPr rtl="1" eaLnBrk="1" hangingPunct="1"/>
              <a:r>
                <a:rPr lang="en-US" sz="1600" dirty="0">
                  <a:latin typeface="Tahoma" charset="0"/>
                </a:rPr>
                <a:t>}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2504" y="3240506"/>
              <a:ext cx="2486526" cy="483937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Critical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0418" y="4447377"/>
              <a:ext cx="1256735" cy="348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Code for Thread </a:t>
              </a:r>
              <a:r>
                <a:rPr lang="en-US" sz="1600" b="1" i="1" dirty="0" err="1" smtClean="0"/>
                <a:t>i</a:t>
              </a:r>
              <a:r>
                <a:rPr lang="en-US" sz="1600" b="1" i="1" dirty="0" smtClean="0"/>
                <a:t> </a:t>
              </a:r>
              <a:br>
                <a:rPr lang="en-US" sz="1600" b="1" i="1" dirty="0" smtClean="0"/>
              </a:br>
              <a:r>
                <a:rPr lang="en-US" sz="1600" dirty="0" smtClean="0"/>
                <a:t>(out of </a:t>
              </a:r>
              <a:r>
                <a:rPr lang="en-US" sz="1600" b="1" i="1" dirty="0" smtClean="0"/>
                <a:t>n</a:t>
              </a:r>
              <a:r>
                <a:rPr lang="en-US" sz="1600" dirty="0" smtClean="0"/>
                <a:t> threads)</a:t>
              </a:r>
              <a:endParaRPr lang="en-US" sz="1600" dirty="0"/>
            </a:p>
          </p:txBody>
        </p:sp>
      </p:grpSp>
      <p:pic>
        <p:nvPicPr>
          <p:cNvPr id="12" name="Content Placeholder 11" descr="Screen Shot 2016-03-10 at 3.10.3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6262" r="8160" b="12788"/>
          <a:stretch/>
        </p:blipFill>
        <p:spPr>
          <a:xfrm>
            <a:off x="3723321" y="3502527"/>
            <a:ext cx="5300363" cy="3221790"/>
          </a:xfrm>
          <a:ln w="50800">
            <a:solidFill>
              <a:schemeClr val="tx1"/>
            </a:solidFill>
          </a:ln>
        </p:spPr>
      </p:pic>
      <p:grpSp>
        <p:nvGrpSpPr>
          <p:cNvPr id="13" name="Group 12"/>
          <p:cNvGrpSpPr/>
          <p:nvPr/>
        </p:nvGrpSpPr>
        <p:grpSpPr>
          <a:xfrm>
            <a:off x="0" y="1283368"/>
            <a:ext cx="9144000" cy="5574632"/>
            <a:chOff x="0" y="1283368"/>
            <a:chExt cx="9144000" cy="5574632"/>
          </a:xfrm>
        </p:grpSpPr>
        <p:sp>
          <p:nvSpPr>
            <p:cNvPr id="14" name="Rectangle 13"/>
            <p:cNvSpPr/>
            <p:nvPr/>
          </p:nvSpPr>
          <p:spPr>
            <a:xfrm>
              <a:off x="0" y="1283368"/>
              <a:ext cx="9144000" cy="5574632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utoShape 4"/>
            <p:cNvSpPr>
              <a:spLocks noChangeArrowheads="1"/>
            </p:cNvSpPr>
            <p:nvPr/>
          </p:nvSpPr>
          <p:spPr bwMode="auto">
            <a:xfrm>
              <a:off x="2822080" y="3607477"/>
              <a:ext cx="3701710" cy="1392311"/>
            </a:xfrm>
            <a:prstGeom prst="roundRect">
              <a:avLst>
                <a:gd name="adj" fmla="val 16667"/>
              </a:avLst>
            </a:prstGeom>
            <a:noFill/>
            <a:ln w="1524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4400" b="1" dirty="0" smtClean="0">
                  <a:solidFill>
                    <a:srgbClr val="990033"/>
                  </a:solidFill>
                </a:rPr>
                <a:t>Deadlock!</a:t>
              </a:r>
              <a:endParaRPr lang="en-GB" altLang="en-US" sz="4400" b="1" dirty="0">
                <a:solidFill>
                  <a:srgbClr val="9900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646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The Rest of the Process’s State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PCB (Process Control Block)</a:t>
            </a:r>
          </a:p>
          <a:p>
            <a:pPr lvl="1"/>
            <a:r>
              <a:rPr lang="en-US" sz="1800" dirty="0" smtClean="0"/>
              <a:t>Process ID</a:t>
            </a:r>
            <a:endParaRPr lang="he-IL" sz="1800" dirty="0"/>
          </a:p>
          <a:p>
            <a:pPr lvl="1"/>
            <a:r>
              <a:rPr lang="he-IL" sz="1800" dirty="0" smtClean="0"/>
              <a:t>Process state data</a:t>
            </a:r>
          </a:p>
          <a:p>
            <a:pPr lvl="2"/>
            <a:r>
              <a:rPr lang="he-IL" sz="1600" dirty="0" smtClean="0"/>
              <a:t>Including a snapshot of all the CPU registers the last time the process was running </a:t>
            </a:r>
            <a:endParaRPr lang="en-US" sz="1600" dirty="0" smtClean="0"/>
          </a:p>
          <a:p>
            <a:pPr lvl="1"/>
            <a:r>
              <a:rPr lang="en-US" sz="1800" dirty="0" smtClean="0"/>
              <a:t>Information </a:t>
            </a:r>
            <a:r>
              <a:rPr lang="en-US" sz="1800" dirty="0"/>
              <a:t>for calculating the process’s priority relative to other </a:t>
            </a:r>
            <a:r>
              <a:rPr lang="en-US" sz="1800" dirty="0" smtClean="0"/>
              <a:t>processes</a:t>
            </a:r>
          </a:p>
          <a:p>
            <a:pPr lvl="1"/>
            <a:r>
              <a:rPr lang="en-US" sz="1800" dirty="0" smtClean="0"/>
              <a:t>Information </a:t>
            </a:r>
            <a:r>
              <a:rPr lang="en-US" sz="1800" dirty="0"/>
              <a:t>about the user running the process, used to decide the process’s </a:t>
            </a:r>
            <a:r>
              <a:rPr lang="en-US" sz="1800" dirty="0" smtClean="0"/>
              <a:t>access rights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Can be many more, and can be listed </a:t>
            </a:r>
            <a:r>
              <a:rPr lang="en-US" sz="2000" dirty="0"/>
              <a:t>in </a:t>
            </a:r>
            <a:r>
              <a:rPr lang="en-US" sz="2000" dirty="0" smtClean="0"/>
              <a:t>other operating </a:t>
            </a:r>
            <a:r>
              <a:rPr lang="en-US" sz="2000" dirty="0"/>
              <a:t>system </a:t>
            </a:r>
            <a:r>
              <a:rPr lang="en-US" sz="2000" dirty="0" smtClean="0"/>
              <a:t>tables:</a:t>
            </a:r>
          </a:p>
          <a:p>
            <a:pPr lvl="1"/>
            <a:r>
              <a:rPr lang="en-US" sz="1800" dirty="0" smtClean="0"/>
              <a:t>GUI parameters</a:t>
            </a:r>
          </a:p>
          <a:p>
            <a:pPr lvl="1"/>
            <a:r>
              <a:rPr lang="en-US" sz="1800" dirty="0" smtClean="0"/>
              <a:t>Open </a:t>
            </a:r>
            <a:r>
              <a:rPr lang="en-US" sz="1800" dirty="0"/>
              <a:t>files that are used for input and </a:t>
            </a:r>
            <a:r>
              <a:rPr lang="en-US" sz="1800" dirty="0" smtClean="0"/>
              <a:t>output</a:t>
            </a:r>
          </a:p>
          <a:p>
            <a:pPr lvl="1"/>
            <a:r>
              <a:rPr lang="en-US" sz="1800" dirty="0" smtClean="0"/>
              <a:t>Communication </a:t>
            </a:r>
            <a:r>
              <a:rPr lang="en-US" sz="1800" dirty="0"/>
              <a:t>channels to other </a:t>
            </a:r>
            <a:r>
              <a:rPr lang="en-US" sz="1800" dirty="0" smtClean="0"/>
              <a:t>processes / machines</a:t>
            </a:r>
          </a:p>
          <a:p>
            <a:endParaRPr lang="en-US" sz="2000" dirty="0"/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73297A-EB7E-4A4B-865E-25A48395F66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91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60</a:t>
            </a:fld>
            <a:endParaRPr lang="en-US" sz="1400" b="1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05880" y="1462507"/>
            <a:ext cx="4031909" cy="5395492"/>
            <a:chOff x="192504" y="1582822"/>
            <a:chExt cx="2486526" cy="3212762"/>
          </a:xfrm>
        </p:grpSpPr>
        <p:sp>
          <p:nvSpPr>
            <p:cNvPr id="7" name="Rectangle 6"/>
            <p:cNvSpPr/>
            <p:nvPr/>
          </p:nvSpPr>
          <p:spPr>
            <a:xfrm>
              <a:off x="192504" y="1582822"/>
              <a:ext cx="2486526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Reminder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2504" y="3687011"/>
              <a:ext cx="2473158" cy="721895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number[</a:t>
              </a:r>
              <a:r>
                <a:rPr lang="en-US" b="1" i="1" dirty="0" err="1" smtClean="0">
                  <a:latin typeface="Tahoma" charset="0"/>
                </a:rPr>
                <a:t>i</a:t>
              </a:r>
              <a:r>
                <a:rPr lang="en-US" dirty="0" smtClean="0">
                  <a:latin typeface="Tahoma" charset="0"/>
                </a:rPr>
                <a:t>]=0;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2504" y="2288674"/>
              <a:ext cx="2486526" cy="938464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1" eaLnBrk="1" hangingPunct="1"/>
              <a:r>
                <a:rPr lang="en-US" sz="1600" dirty="0" smtClean="0">
                  <a:latin typeface="Tahoma" charset="0"/>
                </a:rPr>
                <a:t>number[</a:t>
              </a:r>
              <a:r>
                <a:rPr lang="en-US" sz="1600" b="1" i="1" dirty="0" err="1" smtClean="0">
                  <a:latin typeface="Tahoma" charset="0"/>
                </a:rPr>
                <a:t>i</a:t>
              </a:r>
              <a:r>
                <a:rPr lang="en-US" sz="1600" dirty="0" smtClean="0">
                  <a:latin typeface="Tahoma" charset="0"/>
                </a:rPr>
                <a:t>] </a:t>
              </a:r>
              <a:r>
                <a:rPr lang="en-US" sz="1600" dirty="0">
                  <a:latin typeface="Tahoma" charset="0"/>
                </a:rPr>
                <a:t>= </a:t>
              </a:r>
              <a:r>
                <a:rPr lang="en-US" sz="1600" dirty="0" smtClean="0">
                  <a:latin typeface="Tahoma" charset="0"/>
                </a:rPr>
                <a:t>1+max</a:t>
              </a:r>
              <a:r>
                <a:rPr lang="en-US" sz="1600" baseline="-25000" dirty="0" smtClean="0">
                  <a:latin typeface="Tahoma" charset="0"/>
                </a:rPr>
                <a:t>j</a:t>
              </a:r>
              <a:r>
                <a:rPr lang="en-US" sz="1600" b="1" baseline="-25000" dirty="0">
                  <a:sym typeface="Symbol" charset="0"/>
                </a:rPr>
                <a:t> </a:t>
              </a:r>
              <a:r>
                <a:rPr lang="en-US" sz="1600" baseline="-25000" dirty="0" smtClean="0">
                  <a:latin typeface="Tahoma" charset="0"/>
                </a:rPr>
                <a:t>{1,…,n}</a:t>
              </a:r>
              <a:r>
                <a:rPr lang="en-US" sz="1600" dirty="0" smtClean="0">
                  <a:latin typeface="Tahoma" charset="0"/>
                </a:rPr>
                <a:t>{number[</a:t>
              </a:r>
              <a:r>
                <a:rPr lang="en-US" sz="1600" b="1" i="1" dirty="0" smtClean="0">
                  <a:latin typeface="Tahoma" charset="0"/>
                </a:rPr>
                <a:t>j</a:t>
              </a:r>
              <a:r>
                <a:rPr lang="en-US" sz="1600" dirty="0" smtClean="0">
                  <a:latin typeface="Tahoma" charset="0"/>
                </a:rPr>
                <a:t>]};</a:t>
              </a:r>
              <a:endParaRPr lang="en-US" sz="1600" dirty="0">
                <a:latin typeface="Tahoma" charset="0"/>
              </a:endParaRPr>
            </a:p>
            <a:p>
              <a:pPr rtl="1" eaLnBrk="1" hangingPunct="1"/>
              <a:endParaRPr lang="en-US" sz="1600" dirty="0" smtClean="0">
                <a:latin typeface="Tahoma" charset="0"/>
              </a:endParaRPr>
            </a:p>
            <a:p>
              <a:pPr rtl="1" eaLnBrk="1" hangingPunct="1"/>
              <a:r>
                <a:rPr lang="en-US" sz="1600" dirty="0" smtClean="0">
                  <a:latin typeface="Tahoma" charset="0"/>
                </a:rPr>
                <a:t>for j=1 to n { </a:t>
              </a:r>
            </a:p>
            <a:p>
              <a:pPr rtl="1" eaLnBrk="1" hangingPunct="1"/>
              <a:r>
                <a:rPr lang="en-US" sz="1600" dirty="0">
                  <a:latin typeface="Tahoma" charset="0"/>
                </a:rPr>
                <a:t> </a:t>
              </a:r>
              <a:r>
                <a:rPr lang="en-US" sz="1600" dirty="0" smtClean="0">
                  <a:latin typeface="Tahoma" charset="0"/>
                </a:rPr>
                <a:t>    w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hile(</a:t>
              </a:r>
              <a:r>
                <a:rPr lang="en-US" sz="1600" dirty="0" err="1" smtClean="0">
                  <a:solidFill>
                    <a:schemeClr val="tx1"/>
                  </a:solidFill>
                  <a:latin typeface="Tahoma" charset="0"/>
                </a:rPr>
                <a:t>i≠j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 and number[</a:t>
              </a:r>
              <a:r>
                <a:rPr lang="en-US" sz="1600" dirty="0">
                  <a:latin typeface="Tahoma" charset="0"/>
                </a:rPr>
                <a:t>j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]&gt;0 and </a:t>
              </a:r>
              <a:b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</a:b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             (number[j],j)&lt;(number[</a:t>
              </a:r>
              <a:r>
                <a:rPr lang="en-US" sz="1600" dirty="0" err="1" smtClean="0">
                  <a:solidFill>
                    <a:schemeClr val="tx1"/>
                  </a:solidFill>
                  <a:latin typeface="Tahoma" charset="0"/>
                </a:rPr>
                <a:t>i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],</a:t>
              </a:r>
              <a:r>
                <a:rPr lang="en-US" sz="1600" dirty="0" err="1" smtClean="0">
                  <a:solidFill>
                    <a:schemeClr val="tx1"/>
                  </a:solidFill>
                  <a:latin typeface="Tahoma" charset="0"/>
                </a:rPr>
                <a:t>i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));</a:t>
              </a:r>
            </a:p>
            <a:p>
              <a:pPr rtl="1" eaLnBrk="1" hangingPunct="1"/>
              <a:r>
                <a:rPr lang="en-US" sz="1600" dirty="0">
                  <a:latin typeface="Tahoma" charset="0"/>
                </a:rPr>
                <a:t>}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2504" y="3240506"/>
              <a:ext cx="2486526" cy="483937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Critical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0418" y="4447377"/>
              <a:ext cx="1256735" cy="348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Code for Thread </a:t>
              </a:r>
              <a:r>
                <a:rPr lang="en-US" sz="1600" b="1" i="1" dirty="0" err="1" smtClean="0"/>
                <a:t>i</a:t>
              </a:r>
              <a:r>
                <a:rPr lang="en-US" sz="1600" b="1" i="1" dirty="0" smtClean="0"/>
                <a:t> </a:t>
              </a:r>
              <a:br>
                <a:rPr lang="en-US" sz="1600" b="1" i="1" dirty="0" smtClean="0"/>
              </a:br>
              <a:r>
                <a:rPr lang="en-US" sz="1600" dirty="0" smtClean="0"/>
                <a:t>(out of </a:t>
              </a:r>
              <a:r>
                <a:rPr lang="en-US" sz="1600" b="1" i="1" dirty="0" smtClean="0"/>
                <a:t>n</a:t>
              </a:r>
              <a:r>
                <a:rPr lang="en-US" sz="1600" dirty="0" smtClean="0"/>
                <a:t> threads)</a:t>
              </a:r>
              <a:endParaRPr lang="en-US" sz="1600" dirty="0"/>
            </a:p>
          </p:txBody>
        </p:sp>
      </p:grpSp>
      <p:sp>
        <p:nvSpPr>
          <p:cNvPr id="16" name="Oval Callout 15"/>
          <p:cNvSpPr/>
          <p:nvPr/>
        </p:nvSpPr>
        <p:spPr>
          <a:xfrm>
            <a:off x="3729791" y="1561361"/>
            <a:ext cx="3208420" cy="1168539"/>
          </a:xfrm>
          <a:prstGeom prst="wedgeEllipseCallout">
            <a:avLst>
              <a:gd name="adj1" fmla="val -72361"/>
              <a:gd name="adj2" fmla="val 5490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Read all values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Compute maximum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</a:rPr>
              <a:t>Store value</a:t>
            </a:r>
          </a:p>
        </p:txBody>
      </p:sp>
      <p:sp>
        <p:nvSpPr>
          <p:cNvPr id="17" name="Oval Callout 16"/>
          <p:cNvSpPr/>
          <p:nvPr/>
        </p:nvSpPr>
        <p:spPr>
          <a:xfrm>
            <a:off x="0" y="4497136"/>
            <a:ext cx="2526632" cy="649707"/>
          </a:xfrm>
          <a:prstGeom prst="wedgeEllipseCallout">
            <a:avLst>
              <a:gd name="adj1" fmla="val 44822"/>
              <a:gd name="adj2" fmla="val -13180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Lexicographic order </a:t>
            </a:r>
          </a:p>
        </p:txBody>
      </p:sp>
    </p:spTree>
    <p:extLst>
      <p:ext uri="{BB962C8B-B14F-4D97-AF65-F5344CB8AC3E}">
        <p14:creationId xmlns:p14="http://schemas.microsoft.com/office/powerpoint/2010/main" val="2062343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9" name="Text Box 3"/>
          <p:cNvSpPr txBox="1">
            <a:spLocks noChangeArrowheads="1"/>
          </p:cNvSpPr>
          <p:nvPr/>
        </p:nvSpPr>
        <p:spPr bwMode="auto">
          <a:xfrm rot="16200000">
            <a:off x="8205758" y="3245936"/>
            <a:ext cx="7112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>
                <a:latin typeface="Trebuchet MS"/>
                <a:cs typeface="Trebuchet MS"/>
              </a:rPr>
              <a:t>time</a:t>
            </a:r>
          </a:p>
        </p:txBody>
      </p:sp>
      <p:sp>
        <p:nvSpPr>
          <p:cNvPr id="521240" name="Rectangle 24"/>
          <p:cNvSpPr>
            <a:spLocks noChangeArrowheads="1"/>
          </p:cNvSpPr>
          <p:nvPr/>
        </p:nvSpPr>
        <p:spPr bwMode="auto">
          <a:xfrm>
            <a:off x="1600200" y="4114800"/>
            <a:ext cx="6781800" cy="838200"/>
          </a:xfrm>
          <a:prstGeom prst="rect">
            <a:avLst/>
          </a:prstGeom>
          <a:solidFill>
            <a:srgbClr val="CC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CC6600"/>
              </a:solidFill>
            </a:endParaRPr>
          </a:p>
        </p:txBody>
      </p:sp>
      <p:sp>
        <p:nvSpPr>
          <p:cNvPr id="521231" name="Rectangle 15"/>
          <p:cNvSpPr>
            <a:spLocks noChangeArrowheads="1"/>
          </p:cNvSpPr>
          <p:nvPr/>
        </p:nvSpPr>
        <p:spPr bwMode="auto">
          <a:xfrm>
            <a:off x="1600200" y="3276600"/>
            <a:ext cx="6781800" cy="838200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sp>
        <p:nvSpPr>
          <p:cNvPr id="521230" name="Rectangle 14"/>
          <p:cNvSpPr>
            <a:spLocks noChangeArrowheads="1"/>
          </p:cNvSpPr>
          <p:nvPr/>
        </p:nvSpPr>
        <p:spPr bwMode="auto">
          <a:xfrm>
            <a:off x="1600200" y="2438400"/>
            <a:ext cx="6781800" cy="838200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pic>
        <p:nvPicPr>
          <p:cNvPr id="7" name="Picture 6" descr="image (13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83" y="2457115"/>
            <a:ext cx="1636243" cy="1814095"/>
          </a:xfrm>
          <a:prstGeom prst="rect">
            <a:avLst/>
          </a:prstGeom>
        </p:spPr>
      </p:pic>
      <p:pic>
        <p:nvPicPr>
          <p:cNvPr id="8" name="Picture 7" descr="image (14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14" y="2463800"/>
            <a:ext cx="1636243" cy="1814095"/>
          </a:xfrm>
          <a:prstGeom prst="rect">
            <a:avLst/>
          </a:prstGeom>
        </p:spPr>
      </p:pic>
      <p:sp>
        <p:nvSpPr>
          <p:cNvPr id="521221" name="Rectangle 5"/>
          <p:cNvSpPr>
            <a:spLocks noChangeArrowheads="1"/>
          </p:cNvSpPr>
          <p:nvPr/>
        </p:nvSpPr>
        <p:spPr bwMode="auto">
          <a:xfrm>
            <a:off x="1600200" y="1613569"/>
            <a:ext cx="6781800" cy="838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122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Bakery Algorithm – Implementation 2</a:t>
            </a:r>
            <a:endParaRPr lang="en-US" sz="3200" dirty="0"/>
          </a:p>
        </p:txBody>
      </p:sp>
      <p:sp>
        <p:nvSpPr>
          <p:cNvPr id="521218" name="Line 2"/>
          <p:cNvSpPr>
            <a:spLocks noChangeShapeType="1"/>
          </p:cNvSpPr>
          <p:nvPr/>
        </p:nvSpPr>
        <p:spPr bwMode="auto">
          <a:xfrm>
            <a:off x="8763000" y="2057400"/>
            <a:ext cx="0" cy="3429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83263" y="1989224"/>
            <a:ext cx="2855498" cy="1721852"/>
            <a:chOff x="3783263" y="1989224"/>
            <a:chExt cx="2855498" cy="1721852"/>
          </a:xfrm>
        </p:grpSpPr>
        <p:sp>
          <p:nvSpPr>
            <p:cNvPr id="11" name="Trapezoid 10"/>
            <p:cNvSpPr/>
            <p:nvPr/>
          </p:nvSpPr>
          <p:spPr>
            <a:xfrm rot="5400000">
              <a:off x="3542632" y="2245898"/>
              <a:ext cx="1716505" cy="1203158"/>
            </a:xfrm>
            <a:prstGeom prst="trapezoid">
              <a:avLst>
                <a:gd name="adj" fmla="val 37222"/>
              </a:avLst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endParaRPr lang="en-US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71" name="Trapezoid 70"/>
            <p:cNvSpPr/>
            <p:nvPr/>
          </p:nvSpPr>
          <p:spPr>
            <a:xfrm rot="16200000">
              <a:off x="5178929" y="2251245"/>
              <a:ext cx="1716505" cy="1203158"/>
            </a:xfrm>
            <a:prstGeom prst="trapezoid">
              <a:avLst>
                <a:gd name="adj" fmla="val 36111"/>
              </a:avLst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endParaRPr lang="en-US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75" name="Rectangle 14"/>
            <p:cNvSpPr>
              <a:spLocks noChangeArrowheads="1"/>
            </p:cNvSpPr>
            <p:nvPr/>
          </p:nvSpPr>
          <p:spPr bwMode="auto">
            <a:xfrm>
              <a:off x="4451684" y="2443752"/>
              <a:ext cx="1483895" cy="831511"/>
            </a:xfrm>
            <a:prstGeom prst="rect">
              <a:avLst/>
            </a:prstGeom>
            <a:solidFill>
              <a:srgbClr val="FFD18D"/>
            </a:solidFill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endParaRPr lang="en-US">
                <a:latin typeface="Tahoma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3783263" y="2606841"/>
              <a:ext cx="735263" cy="267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 flipV="1">
              <a:off x="3788610" y="3093452"/>
              <a:ext cx="735263" cy="267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H="1" flipV="1">
              <a:off x="5903498" y="2606841"/>
              <a:ext cx="735263" cy="267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5903498" y="3093452"/>
              <a:ext cx="735263" cy="2673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1223" name="Oval 7"/>
          <p:cNvSpPr>
            <a:spLocks noChangeArrowheads="1"/>
          </p:cNvSpPr>
          <p:nvPr/>
        </p:nvSpPr>
        <p:spPr bwMode="auto">
          <a:xfrm>
            <a:off x="18288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24" name="Oval 8"/>
          <p:cNvSpPr>
            <a:spLocks noChangeArrowheads="1"/>
          </p:cNvSpPr>
          <p:nvPr/>
        </p:nvSpPr>
        <p:spPr bwMode="auto">
          <a:xfrm>
            <a:off x="27432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25" name="Oval 9"/>
          <p:cNvSpPr>
            <a:spLocks noChangeArrowheads="1"/>
          </p:cNvSpPr>
          <p:nvPr/>
        </p:nvSpPr>
        <p:spPr bwMode="auto">
          <a:xfrm>
            <a:off x="36576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27" name="Oval 11"/>
          <p:cNvSpPr>
            <a:spLocks noChangeArrowheads="1"/>
          </p:cNvSpPr>
          <p:nvPr/>
        </p:nvSpPr>
        <p:spPr bwMode="auto">
          <a:xfrm>
            <a:off x="54864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28" name="Oval 12"/>
          <p:cNvSpPr>
            <a:spLocks noChangeArrowheads="1"/>
          </p:cNvSpPr>
          <p:nvPr/>
        </p:nvSpPr>
        <p:spPr bwMode="auto">
          <a:xfrm>
            <a:off x="7722937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33" name="Text Box 17"/>
          <p:cNvSpPr txBox="1">
            <a:spLocks noChangeArrowheads="1"/>
          </p:cNvSpPr>
          <p:nvPr/>
        </p:nvSpPr>
        <p:spPr bwMode="auto">
          <a:xfrm>
            <a:off x="1911350" y="1219200"/>
            <a:ext cx="298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1</a:t>
            </a:r>
          </a:p>
        </p:txBody>
      </p:sp>
      <p:sp>
        <p:nvSpPr>
          <p:cNvPr id="521234" name="Text Box 18"/>
          <p:cNvSpPr txBox="1">
            <a:spLocks noChangeArrowheads="1"/>
          </p:cNvSpPr>
          <p:nvPr/>
        </p:nvSpPr>
        <p:spPr bwMode="auto">
          <a:xfrm>
            <a:off x="2819400" y="1219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35" name="Text Box 19"/>
          <p:cNvSpPr txBox="1">
            <a:spLocks noChangeArrowheads="1"/>
          </p:cNvSpPr>
          <p:nvPr/>
        </p:nvSpPr>
        <p:spPr bwMode="auto">
          <a:xfrm>
            <a:off x="3733800" y="1219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3</a:t>
            </a:r>
          </a:p>
        </p:txBody>
      </p:sp>
      <p:sp>
        <p:nvSpPr>
          <p:cNvPr id="521236" name="Text Box 20"/>
          <p:cNvSpPr txBox="1">
            <a:spLocks noChangeArrowheads="1"/>
          </p:cNvSpPr>
          <p:nvPr/>
        </p:nvSpPr>
        <p:spPr bwMode="auto">
          <a:xfrm>
            <a:off x="4648200" y="1219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4</a:t>
            </a:r>
          </a:p>
        </p:txBody>
      </p:sp>
      <p:sp>
        <p:nvSpPr>
          <p:cNvPr id="521237" name="Text Box 21"/>
          <p:cNvSpPr txBox="1">
            <a:spLocks noChangeArrowheads="1"/>
          </p:cNvSpPr>
          <p:nvPr/>
        </p:nvSpPr>
        <p:spPr bwMode="auto">
          <a:xfrm>
            <a:off x="5562600" y="1219200"/>
            <a:ext cx="33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5</a:t>
            </a:r>
          </a:p>
        </p:txBody>
      </p:sp>
      <p:sp>
        <p:nvSpPr>
          <p:cNvPr id="521238" name="Text Box 22"/>
          <p:cNvSpPr txBox="1">
            <a:spLocks noChangeArrowheads="1"/>
          </p:cNvSpPr>
          <p:nvPr/>
        </p:nvSpPr>
        <p:spPr bwMode="auto">
          <a:xfrm>
            <a:off x="7772400" y="1219200"/>
            <a:ext cx="317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>
                <a:latin typeface="Comic Sans MS" charset="0"/>
                <a:cs typeface="Times New Roman" charset="0"/>
              </a:rPr>
              <a:t>n</a:t>
            </a:r>
          </a:p>
        </p:txBody>
      </p:sp>
      <p:sp>
        <p:nvSpPr>
          <p:cNvPr id="521239" name="Line 23"/>
          <p:cNvSpPr>
            <a:spLocks noChangeShapeType="1"/>
          </p:cNvSpPr>
          <p:nvPr/>
        </p:nvSpPr>
        <p:spPr bwMode="auto">
          <a:xfrm>
            <a:off x="6248400" y="1447800"/>
            <a:ext cx="99060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1241" name="Rectangle 25"/>
          <p:cNvSpPr>
            <a:spLocks noChangeArrowheads="1"/>
          </p:cNvSpPr>
          <p:nvPr/>
        </p:nvSpPr>
        <p:spPr bwMode="auto">
          <a:xfrm>
            <a:off x="1600200" y="4953000"/>
            <a:ext cx="6781800" cy="838200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sp>
        <p:nvSpPr>
          <p:cNvPr id="521242" name="Text Box 26"/>
          <p:cNvSpPr txBox="1">
            <a:spLocks noChangeArrowheads="1"/>
          </p:cNvSpPr>
          <p:nvPr/>
        </p:nvSpPr>
        <p:spPr bwMode="auto">
          <a:xfrm>
            <a:off x="539332" y="4327524"/>
            <a:ext cx="10603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>
                <a:latin typeface="Trebuchet MS"/>
                <a:cs typeface="Trebuchet MS"/>
              </a:rPr>
              <a:t>Critical</a:t>
            </a:r>
          </a:p>
        </p:txBody>
      </p:sp>
      <p:sp>
        <p:nvSpPr>
          <p:cNvPr id="521243" name="Text Box 27"/>
          <p:cNvSpPr txBox="1">
            <a:spLocks noChangeArrowheads="1"/>
          </p:cNvSpPr>
          <p:nvPr/>
        </p:nvSpPr>
        <p:spPr bwMode="auto">
          <a:xfrm>
            <a:off x="936625" y="5181600"/>
            <a:ext cx="6335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eaLnBrk="1" hangingPunct="1">
              <a:defRPr sz="2000">
                <a:latin typeface="Trebuchet MS"/>
                <a:cs typeface="Trebuchet MS"/>
              </a:defRPr>
            </a:lvl1pPr>
          </a:lstStyle>
          <a:p>
            <a:r>
              <a:rPr lang="en-US" dirty="0"/>
              <a:t>exit</a:t>
            </a:r>
          </a:p>
        </p:txBody>
      </p:sp>
      <p:sp>
        <p:nvSpPr>
          <p:cNvPr id="521246" name="Rectangle 30"/>
          <p:cNvSpPr>
            <a:spLocks noChangeArrowheads="1"/>
          </p:cNvSpPr>
          <p:nvPr/>
        </p:nvSpPr>
        <p:spPr bwMode="auto">
          <a:xfrm>
            <a:off x="2667000" y="1676400"/>
            <a:ext cx="609600" cy="6096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1248" name="Rectangle 32"/>
          <p:cNvSpPr>
            <a:spLocks noChangeArrowheads="1"/>
          </p:cNvSpPr>
          <p:nvPr/>
        </p:nvSpPr>
        <p:spPr bwMode="auto">
          <a:xfrm>
            <a:off x="5410200" y="1676400"/>
            <a:ext cx="609600" cy="6096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1249" name="Oval 33"/>
          <p:cNvSpPr>
            <a:spLocks noChangeArrowheads="1"/>
          </p:cNvSpPr>
          <p:nvPr/>
        </p:nvSpPr>
        <p:spPr bwMode="auto">
          <a:xfrm>
            <a:off x="6136105" y="3152274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50" name="Oval 34"/>
          <p:cNvSpPr>
            <a:spLocks noChangeArrowheads="1"/>
          </p:cNvSpPr>
          <p:nvPr/>
        </p:nvSpPr>
        <p:spPr bwMode="auto">
          <a:xfrm>
            <a:off x="5486400" y="25908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521254" name="Rectangle 38"/>
          <p:cNvSpPr>
            <a:spLocks noChangeArrowheads="1"/>
          </p:cNvSpPr>
          <p:nvPr/>
        </p:nvSpPr>
        <p:spPr bwMode="auto">
          <a:xfrm>
            <a:off x="5410200" y="2514600"/>
            <a:ext cx="609600" cy="609600"/>
          </a:xfrm>
          <a:prstGeom prst="rect">
            <a:avLst/>
          </a:prstGeom>
          <a:solidFill>
            <a:srgbClr val="FFD18D"/>
          </a:solidFill>
          <a:ln w="9525">
            <a:noFill/>
            <a:miter lim="800000"/>
            <a:headEnd/>
            <a:tailEnd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endParaRPr lang="en-US">
              <a:latin typeface="Tahoma" charset="0"/>
            </a:endParaRPr>
          </a:p>
        </p:txBody>
      </p:sp>
      <p:sp>
        <p:nvSpPr>
          <p:cNvPr id="521258" name="Oval 42"/>
          <p:cNvSpPr>
            <a:spLocks noChangeArrowheads="1"/>
          </p:cNvSpPr>
          <p:nvPr/>
        </p:nvSpPr>
        <p:spPr bwMode="auto">
          <a:xfrm>
            <a:off x="27432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521272" name="Text Box 56"/>
          <p:cNvSpPr txBox="1">
            <a:spLocks noChangeArrowheads="1"/>
          </p:cNvSpPr>
          <p:nvPr/>
        </p:nvSpPr>
        <p:spPr bwMode="auto">
          <a:xfrm rot="-5400000">
            <a:off x="-272854" y="3223249"/>
            <a:ext cx="830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>
                <a:latin typeface="Trebuchet MS"/>
                <a:cs typeface="Trebuchet MS"/>
              </a:rPr>
              <a:t>entry</a:t>
            </a:r>
          </a:p>
        </p:txBody>
      </p:sp>
      <p:sp>
        <p:nvSpPr>
          <p:cNvPr id="521273" name="AutoShape 57"/>
          <p:cNvSpPr>
            <a:spLocks/>
          </p:cNvSpPr>
          <p:nvPr/>
        </p:nvSpPr>
        <p:spPr bwMode="auto">
          <a:xfrm>
            <a:off x="294093" y="2854155"/>
            <a:ext cx="183147" cy="1143000"/>
          </a:xfrm>
          <a:prstGeom prst="leftBrace">
            <a:avLst>
              <a:gd name="adj1" fmla="val 1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1274" name="Text Box 58"/>
          <p:cNvSpPr txBox="1">
            <a:spLocks noChangeArrowheads="1"/>
          </p:cNvSpPr>
          <p:nvPr/>
        </p:nvSpPr>
        <p:spPr bwMode="auto">
          <a:xfrm>
            <a:off x="211138" y="1828800"/>
            <a:ext cx="13061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 smtClean="0">
                <a:latin typeface="Trebuchet MS"/>
                <a:cs typeface="Trebuchet MS"/>
              </a:rPr>
              <a:t>Reminder</a:t>
            </a:r>
            <a:endParaRPr lang="en-US" sz="2000" dirty="0">
              <a:latin typeface="Trebuchet MS"/>
              <a:cs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1060" y="2593474"/>
            <a:ext cx="155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 a number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14422" y="3400906"/>
            <a:ext cx="170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Wait </a:t>
            </a:r>
            <a:br>
              <a:rPr lang="en-US" dirty="0" smtClean="0"/>
            </a:br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74" name="Oval 42"/>
          <p:cNvSpPr>
            <a:spLocks noChangeArrowheads="1"/>
          </p:cNvSpPr>
          <p:nvPr/>
        </p:nvSpPr>
        <p:spPr bwMode="auto">
          <a:xfrm>
            <a:off x="3761874" y="3118854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 smtClean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  <a:endParaRPr lang="en-US" sz="2000" dirty="0">
              <a:solidFill>
                <a:schemeClr val="accent2"/>
              </a:solidFill>
              <a:latin typeface="Comic Sans MS" charset="0"/>
              <a:cs typeface="Times New Roman" charset="0"/>
            </a:endParaRPr>
          </a:p>
        </p:txBody>
      </p:sp>
      <p:sp>
        <p:nvSpPr>
          <p:cNvPr id="521268" name="Oval 52"/>
          <p:cNvSpPr>
            <a:spLocks noChangeArrowheads="1"/>
          </p:cNvSpPr>
          <p:nvPr/>
        </p:nvSpPr>
        <p:spPr bwMode="auto">
          <a:xfrm>
            <a:off x="54864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  <p:sp>
        <p:nvSpPr>
          <p:cNvPr id="83" name="Oval 43"/>
          <p:cNvSpPr>
            <a:spLocks noChangeArrowheads="1"/>
          </p:cNvSpPr>
          <p:nvPr/>
        </p:nvSpPr>
        <p:spPr bwMode="auto">
          <a:xfrm>
            <a:off x="3801978" y="2106864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 smtClean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  <a:endParaRPr lang="en-US" sz="2000" dirty="0">
              <a:solidFill>
                <a:schemeClr val="accent2"/>
              </a:solidFill>
              <a:latin typeface="Comic Sans MS" charset="0"/>
              <a:cs typeface="Times New Roman" charset="0"/>
            </a:endParaRPr>
          </a:p>
        </p:txBody>
      </p:sp>
      <p:sp>
        <p:nvSpPr>
          <p:cNvPr id="84" name="Oval 43"/>
          <p:cNvSpPr>
            <a:spLocks noChangeArrowheads="1"/>
          </p:cNvSpPr>
          <p:nvPr/>
        </p:nvSpPr>
        <p:spPr bwMode="auto">
          <a:xfrm>
            <a:off x="3834063" y="2620209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 smtClean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  <a:endParaRPr lang="en-US" sz="2000" dirty="0">
              <a:solidFill>
                <a:schemeClr val="accent2"/>
              </a:solidFill>
              <a:latin typeface="Comic Sans MS" charset="0"/>
              <a:cs typeface="Times New Roman" charset="0"/>
            </a:endParaRPr>
          </a:p>
        </p:txBody>
      </p:sp>
      <p:sp>
        <p:nvSpPr>
          <p:cNvPr id="85" name="Oval 43"/>
          <p:cNvSpPr>
            <a:spLocks noChangeArrowheads="1"/>
          </p:cNvSpPr>
          <p:nvPr/>
        </p:nvSpPr>
        <p:spPr bwMode="auto">
          <a:xfrm>
            <a:off x="6160167" y="212558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 smtClean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  <a:endParaRPr lang="en-US" sz="2000" dirty="0">
              <a:solidFill>
                <a:schemeClr val="accent2"/>
              </a:solidFill>
              <a:latin typeface="Comic Sans MS" charset="0"/>
              <a:cs typeface="Times New Roman" charset="0"/>
            </a:endParaRPr>
          </a:p>
        </p:txBody>
      </p:sp>
      <p:sp>
        <p:nvSpPr>
          <p:cNvPr id="86" name="Oval 43"/>
          <p:cNvSpPr>
            <a:spLocks noChangeArrowheads="1"/>
          </p:cNvSpPr>
          <p:nvPr/>
        </p:nvSpPr>
        <p:spPr bwMode="auto">
          <a:xfrm>
            <a:off x="6125411" y="2638924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 smtClean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  <a:endParaRPr lang="en-US" sz="2000" dirty="0">
              <a:solidFill>
                <a:schemeClr val="accent2"/>
              </a:solidFill>
              <a:latin typeface="Comic Sans MS" charset="0"/>
              <a:cs typeface="Times New Roman" charset="0"/>
            </a:endParaRPr>
          </a:p>
        </p:txBody>
      </p:sp>
      <p:sp>
        <p:nvSpPr>
          <p:cNvPr id="87" name="Oval 33"/>
          <p:cNvSpPr>
            <a:spLocks noChangeArrowheads="1"/>
          </p:cNvSpPr>
          <p:nvPr/>
        </p:nvSpPr>
        <p:spPr bwMode="auto">
          <a:xfrm>
            <a:off x="5513136" y="3518569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88" name="Oval 33"/>
          <p:cNvSpPr>
            <a:spLocks noChangeArrowheads="1"/>
          </p:cNvSpPr>
          <p:nvPr/>
        </p:nvSpPr>
        <p:spPr bwMode="auto">
          <a:xfrm>
            <a:off x="5513137" y="4280568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89" name="Oval 33"/>
          <p:cNvSpPr>
            <a:spLocks noChangeArrowheads="1"/>
          </p:cNvSpPr>
          <p:nvPr/>
        </p:nvSpPr>
        <p:spPr bwMode="auto">
          <a:xfrm>
            <a:off x="4475746" y="3550653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90" name="Oval 33"/>
          <p:cNvSpPr>
            <a:spLocks noChangeArrowheads="1"/>
          </p:cNvSpPr>
          <p:nvPr/>
        </p:nvSpPr>
        <p:spPr bwMode="auto">
          <a:xfrm>
            <a:off x="4440988" y="4277896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2</a:t>
            </a:r>
          </a:p>
        </p:txBody>
      </p:sp>
      <p:sp>
        <p:nvSpPr>
          <p:cNvPr id="91" name="Oval Callout 90"/>
          <p:cNvSpPr/>
          <p:nvPr/>
        </p:nvSpPr>
        <p:spPr>
          <a:xfrm>
            <a:off x="534738" y="3660203"/>
            <a:ext cx="3208420" cy="1168539"/>
          </a:xfrm>
          <a:prstGeom prst="wedgeEllipseCallout">
            <a:avLst>
              <a:gd name="adj1" fmla="val 53889"/>
              <a:gd name="adj2" fmla="val -107547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Computes number: 2 but still doesn’t write to memory.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Oval 46"/>
          <p:cNvSpPr>
            <a:spLocks noChangeArrowheads="1"/>
          </p:cNvSpPr>
          <p:nvPr/>
        </p:nvSpPr>
        <p:spPr bwMode="auto">
          <a:xfrm>
            <a:off x="4572000" y="1752600"/>
            <a:ext cx="4572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2000" dirty="0">
                <a:solidFill>
                  <a:schemeClr val="accent2"/>
                </a:solidFill>
                <a:latin typeface="Comic Sans MS" charset="0"/>
                <a:cs typeface="Times New Roman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259251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625 0.06852 0.0125 0.13704 -0.00156 0.14606 C -0.01563 0.15509 -0.07101 0.06991 -0.0849 0.05463 " pathEditMode="relative" ptsTypes="aaA">
                                      <p:cBhvr>
                                        <p:cTn id="1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C -0.00487 0.07523 -0.00955 0.15069 0.00277 0.1618 C 0.0151 0.17292 0.0625 0.08218 0.07447 0.0662 " pathEditMode="relative" ptsTypes="aaA">
                                      <p:cBhvr>
                                        <p:cTn id="35" dur="2000" fill="hold"/>
                                        <p:tgtEl>
                                          <p:spTgt spid="521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52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2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521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49" grpId="0" animBg="1"/>
      <p:bldP spid="521249" grpId="1" animBg="1"/>
      <p:bldP spid="74" grpId="0" animBg="1"/>
      <p:bldP spid="74" grpId="1" animBg="1"/>
      <p:bldP spid="521268" grpId="0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9" grpId="0" animBg="1"/>
      <p:bldP spid="89" grpId="1" animBg="1"/>
      <p:bldP spid="90" grpId="0" animBg="1"/>
      <p:bldP spid="91" grpId="0" animBg="1"/>
      <p:bldP spid="91" grpId="1" animBg="1"/>
      <p:bldP spid="9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 Implementation (1974)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62</a:t>
            </a:fld>
            <a:endParaRPr lang="en-US" sz="1400" b="1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05880" y="1462507"/>
            <a:ext cx="4031909" cy="5395492"/>
            <a:chOff x="192504" y="1582822"/>
            <a:chExt cx="2486526" cy="3212762"/>
          </a:xfrm>
        </p:grpSpPr>
        <p:sp>
          <p:nvSpPr>
            <p:cNvPr id="7" name="Rectangle 6"/>
            <p:cNvSpPr/>
            <p:nvPr/>
          </p:nvSpPr>
          <p:spPr>
            <a:xfrm>
              <a:off x="192504" y="1582822"/>
              <a:ext cx="2486526" cy="60975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Reminder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2504" y="3687011"/>
              <a:ext cx="2473158" cy="721895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number[</a:t>
              </a:r>
              <a:r>
                <a:rPr lang="en-US" b="1" i="1" dirty="0" err="1" smtClean="0">
                  <a:latin typeface="Tahoma" charset="0"/>
                </a:rPr>
                <a:t>i</a:t>
              </a:r>
              <a:r>
                <a:rPr lang="en-US" dirty="0" smtClean="0">
                  <a:latin typeface="Tahoma" charset="0"/>
                </a:rPr>
                <a:t>]=0;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2504" y="2200537"/>
              <a:ext cx="2486526" cy="1194040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1" eaLnBrk="1" hangingPunct="1"/>
              <a:r>
                <a:rPr lang="en-US" sz="1600" b="1" dirty="0" smtClean="0">
                  <a:latin typeface="Tahoma" charset="0"/>
                </a:rPr>
                <a:t>Choosing[</a:t>
              </a:r>
              <a:r>
                <a:rPr lang="en-US" sz="1600" b="1" dirty="0" err="1" smtClean="0">
                  <a:latin typeface="Tahoma" charset="0"/>
                </a:rPr>
                <a:t>i</a:t>
              </a:r>
              <a:r>
                <a:rPr lang="en-US" sz="1600" b="1" dirty="0" smtClean="0">
                  <a:latin typeface="Tahoma" charset="0"/>
                </a:rPr>
                <a:t>]=true;</a:t>
              </a:r>
            </a:p>
            <a:p>
              <a:pPr rtl="1" eaLnBrk="1" hangingPunct="1"/>
              <a:r>
                <a:rPr lang="en-US" sz="1600" dirty="0" smtClean="0">
                  <a:latin typeface="Tahoma" charset="0"/>
                </a:rPr>
                <a:t>Number[</a:t>
              </a:r>
              <a:r>
                <a:rPr lang="en-US" sz="1600" i="1" dirty="0" err="1" smtClean="0">
                  <a:latin typeface="Tahoma" charset="0"/>
                </a:rPr>
                <a:t>i</a:t>
              </a:r>
              <a:r>
                <a:rPr lang="en-US" sz="1600" dirty="0" smtClean="0">
                  <a:latin typeface="Tahoma" charset="0"/>
                </a:rPr>
                <a:t>] </a:t>
              </a:r>
              <a:r>
                <a:rPr lang="en-US" sz="1600" dirty="0">
                  <a:latin typeface="Tahoma" charset="0"/>
                </a:rPr>
                <a:t>= </a:t>
              </a:r>
              <a:r>
                <a:rPr lang="en-US" sz="1600" dirty="0" smtClean="0">
                  <a:latin typeface="Tahoma" charset="0"/>
                </a:rPr>
                <a:t>1+max</a:t>
              </a:r>
              <a:r>
                <a:rPr lang="en-US" sz="1600" baseline="-25000" dirty="0" smtClean="0">
                  <a:latin typeface="Tahoma" charset="0"/>
                </a:rPr>
                <a:t>j</a:t>
              </a:r>
              <a:r>
                <a:rPr lang="en-US" sz="1600" b="1" baseline="-25000" dirty="0">
                  <a:sym typeface="Symbol" charset="0"/>
                </a:rPr>
                <a:t> </a:t>
              </a:r>
              <a:r>
                <a:rPr lang="en-US" sz="1600" baseline="-25000" dirty="0" smtClean="0">
                  <a:latin typeface="Tahoma" charset="0"/>
                </a:rPr>
                <a:t>{1,…,n}</a:t>
              </a:r>
              <a:r>
                <a:rPr lang="en-US" sz="1600" dirty="0" smtClean="0">
                  <a:latin typeface="Tahoma" charset="0"/>
                </a:rPr>
                <a:t>{number[</a:t>
              </a:r>
              <a:r>
                <a:rPr lang="en-US" sz="1600" i="1" dirty="0" smtClean="0">
                  <a:latin typeface="Tahoma" charset="0"/>
                </a:rPr>
                <a:t>j</a:t>
              </a:r>
              <a:r>
                <a:rPr lang="en-US" sz="1600" dirty="0" smtClean="0">
                  <a:latin typeface="Tahoma" charset="0"/>
                </a:rPr>
                <a:t>]};</a:t>
              </a:r>
              <a:endParaRPr lang="en-US" sz="1600" dirty="0">
                <a:latin typeface="Tahoma" charset="0"/>
              </a:endParaRPr>
            </a:p>
            <a:p>
              <a:pPr rtl="1" eaLnBrk="1" hangingPunct="1"/>
              <a:r>
                <a:rPr lang="en-US" sz="1600" b="1" dirty="0" smtClean="0">
                  <a:latin typeface="Tahoma" charset="0"/>
                </a:rPr>
                <a:t>Choosing[</a:t>
              </a:r>
              <a:r>
                <a:rPr lang="en-US" sz="1600" b="1" dirty="0" err="1" smtClean="0">
                  <a:latin typeface="Tahoma" charset="0"/>
                </a:rPr>
                <a:t>i</a:t>
              </a:r>
              <a:r>
                <a:rPr lang="en-US" sz="1600" b="1" dirty="0" smtClean="0">
                  <a:latin typeface="Tahoma" charset="0"/>
                </a:rPr>
                <a:t>]=false;</a:t>
              </a:r>
            </a:p>
            <a:p>
              <a:pPr rtl="1" eaLnBrk="1" hangingPunct="1"/>
              <a:r>
                <a:rPr lang="en-US" sz="1600" dirty="0" smtClean="0">
                  <a:latin typeface="Tahoma" charset="0"/>
                </a:rPr>
                <a:t>for j=1 to n { </a:t>
              </a:r>
            </a:p>
            <a:p>
              <a:pPr rtl="1" eaLnBrk="1" hangingPunct="1"/>
              <a:r>
                <a:rPr lang="en-US" sz="1600" dirty="0">
                  <a:latin typeface="Tahoma" charset="0"/>
                </a:rPr>
                <a:t> </a:t>
              </a:r>
              <a:r>
                <a:rPr lang="en-US" sz="1600" dirty="0" smtClean="0">
                  <a:latin typeface="Tahoma" charset="0"/>
                </a:rPr>
                <a:t>    </a:t>
              </a:r>
              <a:r>
                <a:rPr lang="en-US" sz="1600" b="1" dirty="0" smtClean="0">
                  <a:latin typeface="Tahoma" charset="0"/>
                </a:rPr>
                <a:t>while(</a:t>
              </a:r>
              <a:r>
                <a:rPr lang="en-US" sz="1600" b="1" dirty="0">
                  <a:latin typeface="Tahoma" charset="0"/>
                </a:rPr>
                <a:t>Choosing[j</a:t>
              </a:r>
              <a:r>
                <a:rPr lang="en-US" sz="1600" b="1" dirty="0" smtClean="0">
                  <a:latin typeface="Tahoma" charset="0"/>
                </a:rPr>
                <a:t>]);</a:t>
              </a:r>
              <a:endParaRPr lang="en-US" sz="1600" dirty="0" smtClean="0">
                <a:latin typeface="Tahoma" charset="0"/>
              </a:endParaRPr>
            </a:p>
            <a:p>
              <a:pPr rtl="1" eaLnBrk="1" hangingPunct="1"/>
              <a:r>
                <a:rPr lang="en-US" sz="1600" dirty="0">
                  <a:latin typeface="Tahoma" charset="0"/>
                </a:rPr>
                <a:t> </a:t>
              </a:r>
              <a:r>
                <a:rPr lang="en-US" sz="1600" dirty="0" smtClean="0">
                  <a:latin typeface="Tahoma" charset="0"/>
                </a:rPr>
                <a:t>    w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hile(</a:t>
              </a:r>
              <a:r>
                <a:rPr lang="en-US" sz="1600" dirty="0" err="1" smtClean="0">
                  <a:solidFill>
                    <a:schemeClr val="tx1"/>
                  </a:solidFill>
                  <a:latin typeface="Tahoma" charset="0"/>
                </a:rPr>
                <a:t>i≠j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 and number[</a:t>
              </a:r>
              <a:r>
                <a:rPr lang="en-US" sz="1600" dirty="0">
                  <a:latin typeface="Tahoma" charset="0"/>
                </a:rPr>
                <a:t>j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]&gt;0 and </a:t>
              </a:r>
              <a:b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</a:b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             (number[j],j)&lt;(number[</a:t>
              </a:r>
              <a:r>
                <a:rPr lang="en-US" sz="1600" dirty="0" err="1" smtClean="0">
                  <a:solidFill>
                    <a:schemeClr val="tx1"/>
                  </a:solidFill>
                  <a:latin typeface="Tahoma" charset="0"/>
                </a:rPr>
                <a:t>i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],</a:t>
              </a:r>
              <a:r>
                <a:rPr lang="en-US" sz="1600" dirty="0" err="1" smtClean="0">
                  <a:solidFill>
                    <a:schemeClr val="tx1"/>
                  </a:solidFill>
                  <a:latin typeface="Tahoma" charset="0"/>
                </a:rPr>
                <a:t>i</a:t>
              </a:r>
              <a:r>
                <a:rPr lang="en-US" sz="1600" dirty="0" smtClean="0">
                  <a:solidFill>
                    <a:schemeClr val="tx1"/>
                  </a:solidFill>
                  <a:latin typeface="Tahoma" charset="0"/>
                </a:rPr>
                <a:t>));</a:t>
              </a:r>
            </a:p>
            <a:p>
              <a:pPr rtl="1" eaLnBrk="1" hangingPunct="1"/>
              <a:r>
                <a:rPr lang="en-US" sz="1600" dirty="0">
                  <a:latin typeface="Tahoma" charset="0"/>
                </a:rPr>
                <a:t>}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2504" y="3394578"/>
              <a:ext cx="2486526" cy="329865"/>
            </a:xfrm>
            <a:prstGeom prst="rect">
              <a:avLst/>
            </a:prstGeom>
            <a:solidFill>
              <a:srgbClr val="CC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solidFill>
                    <a:schemeClr val="tx1"/>
                  </a:solidFill>
                  <a:latin typeface="Tahoma" charset="0"/>
                  <a:ea typeface="ＭＳ Ｐゴシック" charset="-128"/>
                </a:rPr>
                <a:t>Critical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0418" y="4447377"/>
              <a:ext cx="1256735" cy="348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Code for Thread </a:t>
              </a:r>
              <a:r>
                <a:rPr lang="en-US" sz="1600" b="1" i="1" dirty="0" err="1" smtClean="0"/>
                <a:t>i</a:t>
              </a:r>
              <a:r>
                <a:rPr lang="en-US" sz="1600" b="1" i="1" dirty="0" smtClean="0"/>
                <a:t> </a:t>
              </a:r>
              <a:br>
                <a:rPr lang="en-US" sz="1600" b="1" i="1" dirty="0" smtClean="0"/>
              </a:br>
              <a:r>
                <a:rPr lang="en-US" sz="1600" dirty="0" smtClean="0"/>
                <a:t>(out of </a:t>
              </a:r>
              <a:r>
                <a:rPr lang="en-US" sz="1600" b="1" i="1" dirty="0" smtClean="0"/>
                <a:t>n</a:t>
              </a:r>
              <a:r>
                <a:rPr lang="en-US" sz="1600" dirty="0" smtClean="0"/>
                <a:t> threads)</a:t>
              </a:r>
              <a:endParaRPr lang="en-US" sz="1600" dirty="0"/>
            </a:p>
          </p:txBody>
        </p:sp>
      </p:grpSp>
      <p:sp>
        <p:nvSpPr>
          <p:cNvPr id="13" name="Oval Callout 12"/>
          <p:cNvSpPr/>
          <p:nvPr/>
        </p:nvSpPr>
        <p:spPr>
          <a:xfrm>
            <a:off x="4745790" y="2777889"/>
            <a:ext cx="3208420" cy="1168539"/>
          </a:xfrm>
          <a:prstGeom prst="wedgeEllipseCallout">
            <a:avLst>
              <a:gd name="adj1" fmla="val -78611"/>
              <a:gd name="adj2" fmla="val -34329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It is important not to write to memory when computing maximum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65053" y="4960476"/>
            <a:ext cx="4545263" cy="113552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Also </a:t>
            </a:r>
            <a:r>
              <a:rPr lang="en-US" dirty="0">
                <a:solidFill>
                  <a:srgbClr val="000000"/>
                </a:solidFill>
              </a:rPr>
              <a:t>ensures a notion of </a:t>
            </a:r>
            <a:r>
              <a:rPr lang="en-US" b="1" dirty="0" smtClean="0">
                <a:solidFill>
                  <a:srgbClr val="000000"/>
                </a:solidFill>
              </a:rPr>
              <a:t>First-In-First-Out: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If a process </a:t>
            </a:r>
            <a:r>
              <a:rPr lang="en-US" i="1" dirty="0" err="1">
                <a:solidFill>
                  <a:schemeClr val="tx1"/>
                </a:solidFill>
              </a:rPr>
              <a:t>i</a:t>
            </a:r>
            <a:r>
              <a:rPr lang="en-US" dirty="0">
                <a:solidFill>
                  <a:schemeClr val="tx1"/>
                </a:solidFill>
              </a:rPr>
              <a:t> is waiting </a:t>
            </a:r>
            <a:r>
              <a:rPr lang="en-US" dirty="0" smtClean="0">
                <a:solidFill>
                  <a:schemeClr val="tx1"/>
                </a:solidFill>
              </a:rPr>
              <a:t>(somewhere in the for loop) and </a:t>
            </a:r>
            <a:r>
              <a:rPr lang="en-US" dirty="0">
                <a:solidFill>
                  <a:schemeClr val="tx1"/>
                </a:solidFill>
              </a:rPr>
              <a:t>thread </a:t>
            </a:r>
            <a:r>
              <a:rPr lang="en-US" i="1" dirty="0">
                <a:solidFill>
                  <a:schemeClr val="tx1"/>
                </a:solidFill>
              </a:rPr>
              <a:t>j</a:t>
            </a:r>
            <a:r>
              <a:rPr lang="en-US" dirty="0">
                <a:solidFill>
                  <a:schemeClr val="tx1"/>
                </a:solidFill>
              </a:rPr>
              <a:t> has not yet started the entry, then </a:t>
            </a:r>
            <a:r>
              <a:rPr lang="en-US" i="1" dirty="0">
                <a:solidFill>
                  <a:schemeClr val="tx1"/>
                </a:solidFill>
              </a:rPr>
              <a:t>j</a:t>
            </a:r>
            <a:r>
              <a:rPr lang="en-US" dirty="0">
                <a:solidFill>
                  <a:schemeClr val="tx1"/>
                </a:solidFill>
              </a:rPr>
              <a:t> will not enter the CS before </a:t>
            </a:r>
            <a:r>
              <a:rPr lang="en-US" i="1" dirty="0" err="1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23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build="allAtOnce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Read-Modify-Write Instructions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Up until now we assume that read (load) and write (store) are atomic instructions</a:t>
            </a:r>
          </a:p>
          <a:p>
            <a:pPr lvl="1"/>
            <a:r>
              <a:rPr lang="en-US" sz="2400" dirty="0" smtClean="0"/>
              <a:t>There might be a context switch between a read and its corresponding write</a:t>
            </a:r>
          </a:p>
          <a:p>
            <a:r>
              <a:rPr lang="en-US" sz="2800" dirty="0" smtClean="0"/>
              <a:t>Modern CPUs support in </a:t>
            </a:r>
            <a:r>
              <a:rPr lang="en-US" sz="2800" b="1" u="sng" dirty="0" smtClean="0"/>
              <a:t>hardware</a:t>
            </a:r>
            <a:r>
              <a:rPr lang="en-US" sz="2800" dirty="0" smtClean="0"/>
              <a:t> some RMW instructions:</a:t>
            </a:r>
          </a:p>
          <a:p>
            <a:pPr lvl="1"/>
            <a:r>
              <a:rPr lang="en-US" sz="2400" b="1" dirty="0" err="1" smtClean="0">
                <a:solidFill>
                  <a:srgbClr val="FF0000"/>
                </a:solidFill>
              </a:rPr>
              <a:t>Test&amp;Set</a:t>
            </a:r>
            <a:r>
              <a:rPr lang="en-US" sz="2400" b="1" dirty="0" smtClean="0">
                <a:solidFill>
                  <a:srgbClr val="000000"/>
                </a:solidFill>
              </a:rPr>
              <a:t>(&amp;lock): </a:t>
            </a:r>
          </a:p>
          <a:p>
            <a:pPr marL="914400" lvl="2" indent="0">
              <a:buNone/>
            </a:pPr>
            <a:r>
              <a:rPr lang="en-US" sz="2200" dirty="0" smtClean="0"/>
              <a:t>{</a:t>
            </a:r>
            <a:r>
              <a:rPr lang="en-US" sz="2200" dirty="0" err="1" smtClean="0"/>
              <a:t>i</a:t>
            </a:r>
            <a:r>
              <a:rPr lang="en-US" sz="2200" dirty="0" smtClean="0"/>
              <a:t>=*lock; *lock=1; return </a:t>
            </a:r>
            <a:r>
              <a:rPr lang="en-US" sz="2200" dirty="0" err="1" smtClean="0"/>
              <a:t>i</a:t>
            </a:r>
            <a:r>
              <a:rPr lang="en-US" sz="2200" dirty="0" smtClean="0"/>
              <a:t>;}  </a:t>
            </a:r>
          </a:p>
          <a:p>
            <a:pPr lvl="1"/>
            <a:r>
              <a:rPr lang="en-US" sz="2400" b="1" dirty="0" err="1">
                <a:solidFill>
                  <a:srgbClr val="FF0000"/>
                </a:solidFill>
              </a:rPr>
              <a:t>Fetch&amp;</a:t>
            </a:r>
            <a:r>
              <a:rPr lang="en-US" sz="2400" b="1" dirty="0" err="1" smtClean="0">
                <a:solidFill>
                  <a:srgbClr val="FF0000"/>
                </a:solidFill>
              </a:rPr>
              <a:t>Add</a:t>
            </a:r>
            <a:r>
              <a:rPr lang="en-US" sz="2400" b="1" dirty="0" smtClean="0"/>
              <a:t>(&amp;</a:t>
            </a:r>
            <a:r>
              <a:rPr lang="en-US" sz="2400" b="1" dirty="0" err="1" smtClean="0"/>
              <a:t>p,inc</a:t>
            </a:r>
            <a:r>
              <a:rPr lang="en-US" sz="2400" b="1" dirty="0" smtClean="0">
                <a:solidFill>
                  <a:srgbClr val="000000"/>
                </a:solidFill>
              </a:rPr>
              <a:t>): </a:t>
            </a:r>
          </a:p>
          <a:p>
            <a:pPr marL="914400" lvl="2" indent="0">
              <a:buNone/>
            </a:pPr>
            <a:r>
              <a:rPr lang="en-US" sz="2200" dirty="0" smtClean="0">
                <a:solidFill>
                  <a:srgbClr val="000000"/>
                </a:solidFill>
              </a:rPr>
              <a:t>{</a:t>
            </a:r>
            <a:r>
              <a:rPr lang="en-US" sz="2200" dirty="0" err="1" smtClean="0">
                <a:solidFill>
                  <a:srgbClr val="000000"/>
                </a:solidFill>
              </a:rPr>
              <a:t>val</a:t>
            </a:r>
            <a:r>
              <a:rPr lang="en-US" sz="2200" dirty="0" smtClean="0">
                <a:solidFill>
                  <a:srgbClr val="000000"/>
                </a:solidFill>
              </a:rPr>
              <a:t>=*p; *p=</a:t>
            </a:r>
            <a:r>
              <a:rPr lang="en-US" sz="2200" dirty="0" err="1" smtClean="0">
                <a:solidFill>
                  <a:srgbClr val="000000"/>
                </a:solidFill>
              </a:rPr>
              <a:t>val+inc</a:t>
            </a:r>
            <a:r>
              <a:rPr lang="en-US" sz="2200" dirty="0" smtClean="0">
                <a:solidFill>
                  <a:srgbClr val="000000"/>
                </a:solidFill>
              </a:rPr>
              <a:t>; return </a:t>
            </a:r>
            <a:r>
              <a:rPr lang="en-US" sz="2200" dirty="0" err="1" smtClean="0">
                <a:solidFill>
                  <a:srgbClr val="000000"/>
                </a:solidFill>
              </a:rPr>
              <a:t>val</a:t>
            </a:r>
            <a:r>
              <a:rPr lang="en-US" sz="2200" dirty="0" smtClean="0">
                <a:solidFill>
                  <a:srgbClr val="000000"/>
                </a:solidFill>
              </a:rPr>
              <a:t>}</a:t>
            </a:r>
            <a:endParaRPr lang="en-US" sz="2200" b="1" dirty="0">
              <a:solidFill>
                <a:srgbClr val="000000"/>
              </a:solidFill>
            </a:endParaRPr>
          </a:p>
          <a:p>
            <a:pPr lvl="1"/>
            <a:r>
              <a:rPr lang="en-US" sz="2400" b="1" dirty="0" err="1" smtClean="0">
                <a:solidFill>
                  <a:srgbClr val="FF0000"/>
                </a:solidFill>
              </a:rPr>
              <a:t>Compare&amp;Swap</a:t>
            </a:r>
            <a:r>
              <a:rPr lang="en-US" sz="2400" b="1" dirty="0" smtClean="0"/>
              <a:t>(&amp;</a:t>
            </a:r>
            <a:r>
              <a:rPr lang="en-US" sz="2400" b="1" dirty="0" err="1" smtClean="0"/>
              <a:t>p,old,new</a:t>
            </a:r>
            <a:r>
              <a:rPr lang="en-US" sz="2400" b="1" dirty="0" smtClean="0"/>
              <a:t>):</a:t>
            </a:r>
          </a:p>
          <a:p>
            <a:pPr marL="914400" lvl="2" indent="0">
              <a:buNone/>
            </a:pPr>
            <a:r>
              <a:rPr lang="en-US" sz="2200" dirty="0" smtClean="0"/>
              <a:t>{if(*</a:t>
            </a:r>
            <a:r>
              <a:rPr lang="en-US" sz="2200" dirty="0" err="1" smtClean="0"/>
              <a:t>p≠old</a:t>
            </a:r>
            <a:r>
              <a:rPr lang="en-US" sz="2200" dirty="0" smtClean="0"/>
              <a:t>) return false; *p=new; return true;}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63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83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Exclusion with </a:t>
            </a:r>
            <a:r>
              <a:rPr lang="en-US" dirty="0" err="1" smtClean="0"/>
              <a:t>Test&amp;Set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64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21234" y="1435768"/>
            <a:ext cx="2507924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Reminder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21233" y="3539957"/>
            <a:ext cx="2534661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>
                <a:latin typeface="Tahoma" charset="0"/>
              </a:rPr>
              <a:t>l</a:t>
            </a:r>
            <a:r>
              <a:rPr lang="en-US" dirty="0" smtClean="0">
                <a:latin typeface="Tahoma" charset="0"/>
              </a:rPr>
              <a:t>ock=0;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21233" y="3101474"/>
            <a:ext cx="2548029" cy="475915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Critical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21746" y="4296612"/>
            <a:ext cx="2050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Code for Thread </a:t>
            </a:r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27765" y="4826675"/>
            <a:ext cx="720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Not so fast: </a:t>
            </a:r>
            <a:r>
              <a:rPr lang="en-US" b="1" dirty="0" smtClean="0">
                <a:solidFill>
                  <a:srgbClr val="FF0000"/>
                </a:solidFill>
              </a:rPr>
              <a:t>Starvation Freedom </a:t>
            </a:r>
            <a:r>
              <a:rPr lang="en-US" dirty="0" smtClean="0">
                <a:solidFill>
                  <a:srgbClr val="000000"/>
                </a:solidFill>
              </a:rPr>
              <a:t>condition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does not hold!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34611" y="2154988"/>
            <a:ext cx="2521284" cy="938464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algn="ctr" rtl="1" eaLnBrk="1" hangingPunct="1"/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while(</a:t>
            </a:r>
            <a:r>
              <a:rPr lang="en-US" dirty="0" err="1" smtClean="0">
                <a:solidFill>
                  <a:prstClr val="black"/>
                </a:solidFill>
                <a:latin typeface="Tahoma" charset="0"/>
              </a:rPr>
              <a:t>test&amp;set</a:t>
            </a:r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(lock))</a:t>
            </a:r>
            <a:r>
              <a:rPr lang="en-US" dirty="0">
                <a:solidFill>
                  <a:prstClr val="black"/>
                </a:solidFill>
                <a:latin typeface="Tahoma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0005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Burn’s Algorithm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65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98865" y="1382296"/>
            <a:ext cx="3957052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Reminder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58760" y="4569328"/>
            <a:ext cx="3983788" cy="1700463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rtl="1" eaLnBrk="1" hangingPunct="1"/>
            <a:r>
              <a:rPr lang="en-US" dirty="0" smtClean="0">
                <a:latin typeface="Tahoma" charset="0"/>
              </a:rPr>
              <a:t>j=i+1 mod n;</a:t>
            </a:r>
          </a:p>
          <a:p>
            <a:pPr rtl="1" eaLnBrk="1" hangingPunct="1"/>
            <a:r>
              <a:rPr lang="en-US" b="1" dirty="0">
                <a:latin typeface="Tahoma" charset="0"/>
              </a:rPr>
              <a:t>w</a:t>
            </a:r>
            <a:r>
              <a:rPr lang="en-US" b="1" dirty="0" smtClean="0">
                <a:solidFill>
                  <a:schemeClr val="tx1"/>
                </a:solidFill>
                <a:latin typeface="Tahoma" charset="0"/>
              </a:rPr>
              <a:t>hile(</a:t>
            </a:r>
            <a:r>
              <a:rPr lang="en-US" b="1" dirty="0" err="1" smtClean="0">
                <a:latin typeface="Tahoma" charset="0"/>
              </a:rPr>
              <a:t>j≠i</a:t>
            </a:r>
            <a:r>
              <a:rPr lang="en-US" b="1" dirty="0" smtClean="0">
                <a:latin typeface="Tahoma" charset="0"/>
              </a:rPr>
              <a:t> and not waiting[j]) </a:t>
            </a:r>
            <a:r>
              <a:rPr lang="en-US" dirty="0" smtClean="0">
                <a:latin typeface="Tahoma" charset="0"/>
              </a:rPr>
              <a:t>{</a:t>
            </a:r>
          </a:p>
          <a:p>
            <a:pPr rtl="1" eaLnBrk="1" hangingPunct="1"/>
            <a:r>
              <a:rPr lang="en-US" dirty="0" smtClean="0">
                <a:latin typeface="Tahoma" charset="0"/>
              </a:rPr>
              <a:t>       j=j+1 mod n };</a:t>
            </a:r>
          </a:p>
          <a:p>
            <a:pPr rtl="1" eaLnBrk="1" hangingPunct="1"/>
            <a:r>
              <a:rPr lang="en-US" b="1" dirty="0" smtClean="0">
                <a:latin typeface="Tahoma" charset="0"/>
              </a:rPr>
              <a:t>if(</a:t>
            </a:r>
            <a:r>
              <a:rPr lang="en-US" b="1" dirty="0" err="1" smtClean="0">
                <a:latin typeface="Tahoma" charset="0"/>
              </a:rPr>
              <a:t>j≠i</a:t>
            </a:r>
            <a:r>
              <a:rPr lang="en-US" b="1" dirty="0" smtClean="0">
                <a:latin typeface="Tahoma" charset="0"/>
              </a:rPr>
              <a:t>) </a:t>
            </a:r>
            <a:r>
              <a:rPr lang="en-US" dirty="0" smtClean="0">
                <a:latin typeface="Tahoma" charset="0"/>
              </a:rPr>
              <a:t>{ waiting[j]=false;} </a:t>
            </a:r>
          </a:p>
          <a:p>
            <a:pPr rtl="1" eaLnBrk="1" hangingPunct="1"/>
            <a:r>
              <a:rPr lang="en-US" dirty="0">
                <a:latin typeface="Tahoma" charset="0"/>
              </a:rPr>
              <a:t> </a:t>
            </a:r>
            <a:r>
              <a:rPr lang="en-US" dirty="0" smtClean="0">
                <a:latin typeface="Tahoma" charset="0"/>
              </a:rPr>
              <a:t> </a:t>
            </a:r>
            <a:r>
              <a:rPr lang="en-US" b="1" dirty="0" smtClean="0">
                <a:latin typeface="Tahoma" charset="0"/>
              </a:rPr>
              <a:t> else </a:t>
            </a:r>
            <a:r>
              <a:rPr lang="en-US" dirty="0" smtClean="0">
                <a:latin typeface="Tahoma" charset="0"/>
              </a:rPr>
              <a:t>{lock=0;}</a:t>
            </a:r>
            <a:endParaRPr lang="en-US" b="1" dirty="0" smtClean="0">
              <a:latin typeface="Tahoma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72128" y="4090739"/>
            <a:ext cx="3970420" cy="475915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Critical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12166" y="6328611"/>
            <a:ext cx="28547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Code for Thread </a:t>
            </a:r>
            <a:r>
              <a:rPr lang="en-US" sz="1600" dirty="0" err="1" smtClean="0"/>
              <a:t>i</a:t>
            </a:r>
            <a:r>
              <a:rPr lang="en-US" sz="1600" dirty="0" smtClean="0"/>
              <a:t> out of n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2085496" y="2101515"/>
            <a:ext cx="3957051" cy="1989223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vl="0" rtl="1" eaLnBrk="1" hangingPunct="1"/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waiting[</a:t>
            </a:r>
            <a:r>
              <a:rPr lang="en-US" dirty="0" err="1" smtClean="0">
                <a:solidFill>
                  <a:prstClr val="black"/>
                </a:solidFill>
                <a:latin typeface="Tahoma" charset="0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]=true;</a:t>
            </a:r>
          </a:p>
          <a:p>
            <a:pPr lvl="0" rtl="1" eaLnBrk="1" hangingPunct="1"/>
            <a:r>
              <a:rPr lang="en-US" dirty="0">
                <a:solidFill>
                  <a:prstClr val="black"/>
                </a:solidFill>
                <a:latin typeface="Tahoma" charset="0"/>
              </a:rPr>
              <a:t>k</a:t>
            </a:r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ey[</a:t>
            </a:r>
            <a:r>
              <a:rPr lang="en-US" dirty="0" err="1" smtClean="0">
                <a:solidFill>
                  <a:prstClr val="black"/>
                </a:solidFill>
                <a:latin typeface="Tahoma" charset="0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]=1;</a:t>
            </a:r>
          </a:p>
          <a:p>
            <a:pPr lvl="0" rtl="1" eaLnBrk="1" hangingPunct="1"/>
            <a:r>
              <a:rPr lang="en-US" b="1" dirty="0" smtClean="0">
                <a:solidFill>
                  <a:prstClr val="black"/>
                </a:solidFill>
                <a:latin typeface="Tahoma" charset="0"/>
              </a:rPr>
              <a:t>while(waiting[</a:t>
            </a:r>
            <a:r>
              <a:rPr lang="en-US" b="1" dirty="0" err="1" smtClean="0">
                <a:solidFill>
                  <a:prstClr val="black"/>
                </a:solidFill>
                <a:latin typeface="Tahoma" charset="0"/>
              </a:rPr>
              <a:t>i</a:t>
            </a:r>
            <a:r>
              <a:rPr lang="en-US" b="1" dirty="0" smtClean="0">
                <a:solidFill>
                  <a:prstClr val="black"/>
                </a:solidFill>
                <a:latin typeface="Tahoma" charset="0"/>
              </a:rPr>
              <a:t>] and key[</a:t>
            </a:r>
            <a:r>
              <a:rPr lang="en-US" b="1" dirty="0" err="1" smtClean="0">
                <a:solidFill>
                  <a:prstClr val="black"/>
                </a:solidFill>
                <a:latin typeface="Tahoma" charset="0"/>
              </a:rPr>
              <a:t>i</a:t>
            </a:r>
            <a:r>
              <a:rPr lang="en-US" b="1" dirty="0" smtClean="0">
                <a:solidFill>
                  <a:prstClr val="black"/>
                </a:solidFill>
                <a:latin typeface="Tahoma" charset="0"/>
              </a:rPr>
              <a:t>]) </a:t>
            </a:r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{ </a:t>
            </a:r>
            <a:br>
              <a:rPr lang="en-US" dirty="0" smtClean="0">
                <a:solidFill>
                  <a:prstClr val="black"/>
                </a:solidFill>
                <a:latin typeface="Tahoma" charset="0"/>
              </a:rPr>
            </a:br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    key[</a:t>
            </a:r>
            <a:r>
              <a:rPr lang="en-US" dirty="0" err="1" smtClean="0">
                <a:solidFill>
                  <a:prstClr val="black"/>
                </a:solidFill>
                <a:latin typeface="Tahoma" charset="0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]=</a:t>
            </a:r>
            <a:r>
              <a:rPr lang="en-US" b="1" dirty="0" err="1" smtClean="0">
                <a:solidFill>
                  <a:prstClr val="black"/>
                </a:solidFill>
                <a:latin typeface="Tahoma" charset="0"/>
              </a:rPr>
              <a:t>test&amp;set</a:t>
            </a:r>
            <a:r>
              <a:rPr lang="en-US" b="1" dirty="0" smtClean="0">
                <a:solidFill>
                  <a:prstClr val="black"/>
                </a:solidFill>
                <a:latin typeface="Tahoma" charset="0"/>
              </a:rPr>
              <a:t>(lock) </a:t>
            </a:r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};</a:t>
            </a:r>
          </a:p>
          <a:p>
            <a:pPr lvl="0" rtl="1" eaLnBrk="1" hangingPunct="1"/>
            <a:r>
              <a:rPr lang="en-US" dirty="0">
                <a:solidFill>
                  <a:prstClr val="black"/>
                </a:solidFill>
                <a:latin typeface="Tahoma" charset="0"/>
              </a:rPr>
              <a:t>w</a:t>
            </a:r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aiting[</a:t>
            </a:r>
            <a:r>
              <a:rPr lang="en-US" dirty="0" err="1" smtClean="0">
                <a:solidFill>
                  <a:prstClr val="black"/>
                </a:solidFill>
                <a:latin typeface="Tahoma" charset="0"/>
              </a:rPr>
              <a:t>i</a:t>
            </a:r>
            <a:r>
              <a:rPr lang="en-US" dirty="0" smtClean="0">
                <a:solidFill>
                  <a:prstClr val="black"/>
                </a:solidFill>
                <a:latin typeface="Tahoma" charset="0"/>
              </a:rPr>
              <a:t>]=false;</a:t>
            </a:r>
            <a:endParaRPr lang="en-US" dirty="0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52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until now…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saw several solution for the </a:t>
            </a:r>
            <a:r>
              <a:rPr lang="en-US" b="1" dirty="0" smtClean="0"/>
              <a:t>mutual exclusion</a:t>
            </a:r>
            <a:r>
              <a:rPr lang="en-US" dirty="0" smtClean="0"/>
              <a:t> problem in different settings</a:t>
            </a:r>
          </a:p>
          <a:p>
            <a:r>
              <a:rPr lang="en-US" dirty="0" smtClean="0"/>
              <a:t>All the solutions perform busy-waiting:</a:t>
            </a:r>
          </a:p>
          <a:p>
            <a:pPr lvl="1"/>
            <a:r>
              <a:rPr lang="en-US" dirty="0" smtClean="0"/>
              <a:t>Waste of CPU resources</a:t>
            </a:r>
          </a:p>
          <a:p>
            <a:r>
              <a:rPr lang="en-US" dirty="0" smtClean="0"/>
              <a:t>Mutual exclusion is only one synchronization problem. </a:t>
            </a:r>
            <a:r>
              <a:rPr lang="en-US" dirty="0"/>
              <a:t>There are many more</a:t>
            </a:r>
            <a:endParaRPr lang="en-US" dirty="0" smtClean="0"/>
          </a:p>
          <a:p>
            <a:pPr lvl="1"/>
            <a:r>
              <a:rPr lang="en-US" dirty="0" smtClean="0"/>
              <a:t>Contention </a:t>
            </a:r>
            <a:r>
              <a:rPr lang="en-US" dirty="0" smtClean="0">
                <a:sym typeface="Wingdings"/>
              </a:rPr>
              <a:t> coordination</a:t>
            </a:r>
            <a:endParaRPr lang="en-US" dirty="0" smtClean="0"/>
          </a:p>
          <a:p>
            <a:pPr lvl="1"/>
            <a:r>
              <a:rPr lang="en-US" dirty="0" smtClean="0"/>
              <a:t>Some will be covered in the tutorials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66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2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Next: Synchronization Primitives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define </a:t>
            </a:r>
            <a:r>
              <a:rPr lang="en-US" b="1" dirty="0" smtClean="0"/>
              <a:t>abstract data types </a:t>
            </a:r>
            <a:r>
              <a:rPr lang="en-US" dirty="0" smtClean="0"/>
              <a:t>used to provide synchronization</a:t>
            </a:r>
          </a:p>
          <a:p>
            <a:r>
              <a:rPr lang="en-US" dirty="0" smtClean="0"/>
              <a:t>Clear </a:t>
            </a:r>
            <a:r>
              <a:rPr lang="en-US" b="1" dirty="0" smtClean="0"/>
              <a:t>interface</a:t>
            </a:r>
            <a:r>
              <a:rPr lang="en-US" dirty="0" smtClean="0"/>
              <a:t> to the data type</a:t>
            </a:r>
          </a:p>
          <a:p>
            <a:r>
              <a:rPr lang="en-US" dirty="0" smtClean="0"/>
              <a:t>The data type (and its inner variables) cannot be accessed in any other way</a:t>
            </a:r>
          </a:p>
          <a:p>
            <a:r>
              <a:rPr lang="en-US" dirty="0" smtClean="0"/>
              <a:t>Usually provide by the programming language with some support of the OS</a:t>
            </a:r>
          </a:p>
          <a:p>
            <a:r>
              <a:rPr lang="en-US" dirty="0" smtClean="0"/>
              <a:t>The abstract data type may have many implementations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67</a:t>
            </a:fld>
            <a:endParaRPr lang="en-US" sz="1400" b="1">
              <a:solidFill>
                <a:srgbClr val="FFFFFF"/>
              </a:solidFill>
            </a:endParaRPr>
          </a:p>
        </p:txBody>
      </p:sp>
      <p:pic>
        <p:nvPicPr>
          <p:cNvPr id="6" name="Picture 5" descr="Screen Shot 2016-03-12 at 4.51.4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6" r="8918" b="8304"/>
          <a:stretch/>
        </p:blipFill>
        <p:spPr>
          <a:xfrm>
            <a:off x="4598736" y="1310106"/>
            <a:ext cx="4545263" cy="3159119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378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Data Type: Semaphore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68</a:t>
            </a:fld>
            <a:endParaRPr lang="en-US" sz="1400" b="1">
              <a:solidFill>
                <a:srgbClr val="FFFFFF"/>
              </a:solidFill>
            </a:endParaRPr>
          </a:p>
        </p:txBody>
      </p:sp>
      <p:pic>
        <p:nvPicPr>
          <p:cNvPr id="7" name="Semaphore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26531" y="1414820"/>
            <a:ext cx="3983789" cy="225748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 with two fields:</a:t>
            </a:r>
          </a:p>
          <a:p>
            <a:pPr marL="457200" lvl="1" indent="0">
              <a:buNone/>
            </a:pPr>
            <a:r>
              <a:rPr lang="en-US" dirty="0" smtClean="0"/>
              <a:t>- value</a:t>
            </a:r>
          </a:p>
          <a:p>
            <a:pPr lvl="1">
              <a:buFontTx/>
              <a:buChar char="-"/>
            </a:pPr>
            <a:r>
              <a:rPr lang="en-US" dirty="0" smtClean="0"/>
              <a:t>List (L)</a:t>
            </a:r>
          </a:p>
          <a:p>
            <a:r>
              <a:rPr lang="en-US" dirty="0" smtClean="0"/>
              <a:t>Two operations: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operations are executed </a:t>
            </a:r>
            <a:r>
              <a:rPr lang="en-US" dirty="0" smtClean="0">
                <a:solidFill>
                  <a:srgbClr val="FF0000"/>
                </a:solidFill>
              </a:rPr>
              <a:t>atomically</a:t>
            </a:r>
          </a:p>
          <a:p>
            <a:pPr lvl="1"/>
            <a:r>
              <a:rPr lang="en-US" sz="2400" dirty="0" smtClean="0"/>
              <a:t>How? Implementation is orthogonal to the definition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74842" y="4170947"/>
            <a:ext cx="1962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 smtClean="0">
              <a:latin typeface="Trebuchet MS"/>
              <a:cs typeface="Trebuchet MS"/>
            </a:endParaRPr>
          </a:p>
          <a:p>
            <a:endParaRPr lang="en-US" sz="2400" dirty="0" smtClean="0">
              <a:latin typeface="Trebuchet MS"/>
              <a:cs typeface="Trebuchet MS"/>
            </a:endParaRPr>
          </a:p>
          <a:p>
            <a:endParaRPr lang="en-US" dirty="0"/>
          </a:p>
        </p:txBody>
      </p:sp>
      <p:sp>
        <p:nvSpPr>
          <p:cNvPr id="10" name="Rectangle 1029"/>
          <p:cNvSpPr>
            <a:spLocks noChangeArrowheads="1"/>
          </p:cNvSpPr>
          <p:nvPr/>
        </p:nvSpPr>
        <p:spPr bwMode="auto">
          <a:xfrm>
            <a:off x="609600" y="4030578"/>
            <a:ext cx="3416300" cy="18114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marL="342900" indent="-342900" algn="l">
              <a:tabLst>
                <a:tab pos="1597025" algn="l"/>
                <a:tab pos="2576513" algn="l"/>
              </a:tabLst>
            </a:pPr>
            <a:r>
              <a:rPr lang="en-US" b="1" dirty="0"/>
              <a:t>Down(S</a:t>
            </a:r>
            <a:r>
              <a:rPr lang="en-US" b="1" dirty="0" smtClean="0"/>
              <a:t>)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dirty="0" smtClean="0"/>
              <a:t> </a:t>
            </a:r>
          </a:p>
          <a:p>
            <a:pPr marL="342900" indent="-342900" algn="l">
              <a:tabLst>
                <a:tab pos="1597025" algn="l"/>
                <a:tab pos="2576513" algn="l"/>
              </a:tabLst>
            </a:pPr>
            <a:r>
              <a:rPr lang="en-US" dirty="0" err="1" smtClean="0"/>
              <a:t>S.</a:t>
            </a:r>
            <a:r>
              <a:rPr lang="en-US" i="1" dirty="0" err="1" smtClean="0"/>
              <a:t>value</a:t>
            </a:r>
            <a:r>
              <a:rPr lang="en-US" dirty="0" smtClean="0"/>
              <a:t>= </a:t>
            </a:r>
            <a:r>
              <a:rPr lang="en-US" dirty="0" err="1"/>
              <a:t>S.</a:t>
            </a:r>
            <a:r>
              <a:rPr lang="en-US" i="1" dirty="0" err="1"/>
              <a:t>value</a:t>
            </a:r>
            <a:r>
              <a:rPr lang="en-US" dirty="0"/>
              <a:t> - 1</a:t>
            </a:r>
          </a:p>
          <a:p>
            <a:pPr marL="342900" indent="-342900" algn="l">
              <a:tabLst>
                <a:tab pos="1597025" algn="l"/>
                <a:tab pos="2576513" algn="l"/>
              </a:tabLst>
            </a:pPr>
            <a:r>
              <a:rPr lang="en-US" dirty="0"/>
              <a:t>if  </a:t>
            </a:r>
            <a:r>
              <a:rPr lang="en-US" dirty="0" err="1"/>
              <a:t>S.</a:t>
            </a:r>
            <a:r>
              <a:rPr lang="en-US" i="1" dirty="0" err="1"/>
              <a:t>value</a:t>
            </a:r>
            <a:r>
              <a:rPr lang="en-US" i="1" dirty="0"/>
              <a:t> </a:t>
            </a:r>
            <a:r>
              <a:rPr lang="en-US" dirty="0"/>
              <a:t>&lt; 0 then</a:t>
            </a:r>
          </a:p>
          <a:p>
            <a:pPr marL="342900" indent="-342900" algn="l">
              <a:tabLst>
                <a:tab pos="1597025" algn="l"/>
                <a:tab pos="2576513" algn="l"/>
              </a:tabLst>
            </a:pPr>
            <a:r>
              <a:rPr lang="en-US" dirty="0"/>
              <a:t> { add this </a:t>
            </a:r>
            <a:r>
              <a:rPr lang="en-US" dirty="0" smtClean="0"/>
              <a:t>thread to </a:t>
            </a:r>
            <a:r>
              <a:rPr lang="en-US" dirty="0"/>
              <a:t>S</a:t>
            </a:r>
            <a:r>
              <a:rPr lang="en-US" i="1" dirty="0"/>
              <a:t>.L</a:t>
            </a:r>
            <a:r>
              <a:rPr lang="en-US" dirty="0"/>
              <a:t>; </a:t>
            </a:r>
          </a:p>
          <a:p>
            <a:pPr marL="342900" indent="-342900" algn="l">
              <a:tabLst>
                <a:tab pos="1597025" algn="l"/>
                <a:tab pos="2576513" algn="l"/>
              </a:tabLst>
            </a:pPr>
            <a:r>
              <a:rPr lang="en-US" dirty="0"/>
              <a:t>    sleep(</a:t>
            </a:r>
            <a:r>
              <a:rPr lang="en-US" dirty="0" smtClean="0"/>
              <a:t>);}</a:t>
            </a:r>
          </a:p>
        </p:txBody>
      </p:sp>
      <p:sp>
        <p:nvSpPr>
          <p:cNvPr id="11" name="Rectangle 1031"/>
          <p:cNvSpPr>
            <a:spLocks noChangeArrowheads="1"/>
          </p:cNvSpPr>
          <p:nvPr/>
        </p:nvSpPr>
        <p:spPr bwMode="auto">
          <a:xfrm>
            <a:off x="4173621" y="4030578"/>
            <a:ext cx="3125537" cy="18114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b="1" dirty="0"/>
              <a:t>Up(S)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b="1" dirty="0"/>
              <a:t> 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dirty="0" err="1" smtClean="0"/>
              <a:t>S.</a:t>
            </a:r>
            <a:r>
              <a:rPr lang="en-US" i="1" dirty="0" err="1" smtClean="0"/>
              <a:t>value</a:t>
            </a:r>
            <a:r>
              <a:rPr lang="en-US" dirty="0" smtClean="0"/>
              <a:t>= </a:t>
            </a:r>
            <a:r>
              <a:rPr lang="en-US" dirty="0" err="1"/>
              <a:t>S.</a:t>
            </a:r>
            <a:r>
              <a:rPr lang="en-US" i="1" dirty="0" err="1"/>
              <a:t>value</a:t>
            </a:r>
            <a:r>
              <a:rPr lang="en-US" i="1" dirty="0"/>
              <a:t> </a:t>
            </a:r>
            <a:r>
              <a:rPr lang="en-US" dirty="0"/>
              <a:t>+ 1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dirty="0"/>
              <a:t>if </a:t>
            </a:r>
            <a:r>
              <a:rPr lang="en-US" dirty="0" smtClean="0"/>
              <a:t>S.</a:t>
            </a:r>
            <a:r>
              <a:rPr lang="en-US" i="1" dirty="0" smtClean="0"/>
              <a:t>value≤</a:t>
            </a:r>
            <a:r>
              <a:rPr lang="en-US" dirty="0" smtClean="0"/>
              <a:t>0 </a:t>
            </a:r>
            <a:r>
              <a:rPr lang="en-US" dirty="0"/>
              <a:t>then 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dirty="0"/>
              <a:t>{remove a </a:t>
            </a:r>
            <a:r>
              <a:rPr lang="en-US" dirty="0" smtClean="0"/>
              <a:t>thread T </a:t>
            </a:r>
            <a:r>
              <a:rPr lang="en-US" dirty="0"/>
              <a:t>from S.L;  Wakeup</a:t>
            </a:r>
            <a:r>
              <a:rPr lang="en-US" dirty="0" smtClean="0"/>
              <a:t>(T)</a:t>
            </a:r>
            <a:r>
              <a:rPr lang="en-US" dirty="0"/>
              <a:t>;}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endParaRPr lang="en-US" b="1" dirty="0"/>
          </a:p>
          <a:p>
            <a:pPr marL="342900" indent="-342900">
              <a:tabLst>
                <a:tab pos="1597025" algn="l"/>
                <a:tab pos="2576513" algn="l"/>
              </a:tabLst>
            </a:pPr>
            <a:endParaRPr lang="en-US" b="1" dirty="0"/>
          </a:p>
        </p:txBody>
      </p:sp>
      <p:sp>
        <p:nvSpPr>
          <p:cNvPr id="12" name="Rectangle 1031"/>
          <p:cNvSpPr>
            <a:spLocks noChangeArrowheads="1"/>
          </p:cNvSpPr>
          <p:nvPr/>
        </p:nvSpPr>
        <p:spPr bwMode="auto">
          <a:xfrm flipH="1">
            <a:off x="7438190" y="4030578"/>
            <a:ext cx="1572126" cy="181142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/>
          <a:lstStyle/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b="1" dirty="0" err="1" smtClean="0"/>
              <a:t>Init</a:t>
            </a:r>
            <a:r>
              <a:rPr lang="en-US" b="1" dirty="0" smtClean="0"/>
              <a:t>(</a:t>
            </a:r>
            <a:r>
              <a:rPr lang="en-US" b="1" dirty="0" err="1" smtClean="0"/>
              <a:t>S,v</a:t>
            </a:r>
            <a:r>
              <a:rPr lang="en-US" b="1" dirty="0" smtClean="0"/>
              <a:t>)</a:t>
            </a:r>
            <a:endParaRPr lang="en-US" b="1" dirty="0"/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b="1" dirty="0"/>
              <a:t> 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dirty="0" err="1" smtClean="0"/>
              <a:t>S.</a:t>
            </a:r>
            <a:r>
              <a:rPr lang="en-US" i="1" dirty="0" err="1" smtClean="0"/>
              <a:t>value</a:t>
            </a:r>
            <a:r>
              <a:rPr lang="en-US" dirty="0" smtClean="0"/>
              <a:t>= v</a:t>
            </a:r>
            <a:endParaRPr lang="en-US" b="1" dirty="0"/>
          </a:p>
          <a:p>
            <a:pPr marL="342900" indent="-342900">
              <a:tabLst>
                <a:tab pos="1597025" algn="l"/>
                <a:tab pos="2576513" algn="l"/>
              </a:tabLst>
            </a:pPr>
            <a:endParaRPr lang="en-US" b="1" dirty="0"/>
          </a:p>
        </p:txBody>
      </p:sp>
      <p:sp>
        <p:nvSpPr>
          <p:cNvPr id="13" name="Oval Callout 12"/>
          <p:cNvSpPr/>
          <p:nvPr/>
        </p:nvSpPr>
        <p:spPr>
          <a:xfrm>
            <a:off x="93578" y="2201220"/>
            <a:ext cx="3582738" cy="1947565"/>
          </a:xfrm>
          <a:prstGeom prst="wedgeEllipseCallout">
            <a:avLst>
              <a:gd name="adj1" fmla="val 30323"/>
              <a:gd name="adj2" fmla="val 70006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 literature, the operations are often called P(s) and V(s).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 the book, wait(s), signal(s) 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895557" y="2860843"/>
            <a:ext cx="3227136" cy="1643842"/>
            <a:chOff x="3895557" y="2860843"/>
            <a:chExt cx="3227136" cy="1643842"/>
          </a:xfrm>
        </p:grpSpPr>
        <p:sp>
          <p:nvSpPr>
            <p:cNvPr id="15" name="Oval Callout 14"/>
            <p:cNvSpPr/>
            <p:nvPr/>
          </p:nvSpPr>
          <p:spPr>
            <a:xfrm>
              <a:off x="3895557" y="2943659"/>
              <a:ext cx="3208420" cy="1168539"/>
            </a:xfrm>
            <a:prstGeom prst="wedgeEllipseCallout">
              <a:avLst>
                <a:gd name="adj1" fmla="val 8889"/>
                <a:gd name="adj2" fmla="val 98378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In literature, the operations are often called P(s) and V(s)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3914273" y="2860843"/>
              <a:ext cx="3208420" cy="1643842"/>
              <a:chOff x="3914273" y="2860843"/>
              <a:chExt cx="3208420" cy="1643842"/>
            </a:xfrm>
          </p:grpSpPr>
          <p:sp>
            <p:nvSpPr>
              <p:cNvPr id="20" name="Oval Callout 19"/>
              <p:cNvSpPr/>
              <p:nvPr/>
            </p:nvSpPr>
            <p:spPr>
              <a:xfrm>
                <a:off x="3914273" y="2860843"/>
                <a:ext cx="3208420" cy="1283440"/>
              </a:xfrm>
              <a:prstGeom prst="wedgeEllipseCallout">
                <a:avLst>
                  <a:gd name="adj1" fmla="val -76944"/>
                  <a:gd name="adj2" fmla="val 106386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Some variations bound the maximum and minimum value (e.g., binary semaphores)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Oval Callout 16"/>
              <p:cNvSpPr/>
              <p:nvPr/>
            </p:nvSpPr>
            <p:spPr>
              <a:xfrm>
                <a:off x="4690158" y="4038591"/>
                <a:ext cx="1932832" cy="466094"/>
              </a:xfrm>
              <a:custGeom>
                <a:avLst/>
                <a:gdLst>
                  <a:gd name="connsiteX0" fmla="*/ 1378509 w 2363537"/>
                  <a:gd name="connsiteY0" fmla="*/ 1072586 h 389513"/>
                  <a:gd name="connsiteX1" fmla="*/ 999248 w 2363537"/>
                  <a:gd name="connsiteY1" fmla="*/ 387176 h 389513"/>
                  <a:gd name="connsiteX2" fmla="*/ 959762 w 2363537"/>
                  <a:gd name="connsiteY2" fmla="*/ 3466 h 389513"/>
                  <a:gd name="connsiteX3" fmla="*/ 1332744 w 2363537"/>
                  <a:gd name="connsiteY3" fmla="*/ 1594 h 389513"/>
                  <a:gd name="connsiteX4" fmla="*/ 1449926 w 2363537"/>
                  <a:gd name="connsiteY4" fmla="*/ 384432 h 389513"/>
                  <a:gd name="connsiteX5" fmla="*/ 1378509 w 2363537"/>
                  <a:gd name="connsiteY5" fmla="*/ 1072586 h 389513"/>
                  <a:gd name="connsiteX0" fmla="*/ 1151467 w 2136603"/>
                  <a:gd name="connsiteY0" fmla="*/ 1098787 h 1098787"/>
                  <a:gd name="connsiteX1" fmla="*/ 558311 w 2136603"/>
                  <a:gd name="connsiteY1" fmla="*/ 413377 h 1098787"/>
                  <a:gd name="connsiteX2" fmla="*/ 732720 w 2136603"/>
                  <a:gd name="connsiteY2" fmla="*/ 29667 h 1098787"/>
                  <a:gd name="connsiteX3" fmla="*/ 1105702 w 2136603"/>
                  <a:gd name="connsiteY3" fmla="*/ 27795 h 1098787"/>
                  <a:gd name="connsiteX4" fmla="*/ 1222884 w 2136603"/>
                  <a:gd name="connsiteY4" fmla="*/ 410633 h 1098787"/>
                  <a:gd name="connsiteX5" fmla="*/ 1151467 w 2136603"/>
                  <a:gd name="connsiteY5" fmla="*/ 1098787 h 1098787"/>
                  <a:gd name="connsiteX0" fmla="*/ 1151467 w 2180076"/>
                  <a:gd name="connsiteY0" fmla="*/ 1098787 h 1098787"/>
                  <a:gd name="connsiteX1" fmla="*/ 558311 w 2180076"/>
                  <a:gd name="connsiteY1" fmla="*/ 413377 h 1098787"/>
                  <a:gd name="connsiteX2" fmla="*/ 732720 w 2180076"/>
                  <a:gd name="connsiteY2" fmla="*/ 29667 h 1098787"/>
                  <a:gd name="connsiteX3" fmla="*/ 1105702 w 2180076"/>
                  <a:gd name="connsiteY3" fmla="*/ 27795 h 1098787"/>
                  <a:gd name="connsiteX4" fmla="*/ 1303095 w 2180076"/>
                  <a:gd name="connsiteY4" fmla="*/ 437370 h 1098787"/>
                  <a:gd name="connsiteX5" fmla="*/ 1151467 w 2180076"/>
                  <a:gd name="connsiteY5" fmla="*/ 1098787 h 1098787"/>
                  <a:gd name="connsiteX0" fmla="*/ 1138098 w 2180076"/>
                  <a:gd name="connsiteY0" fmla="*/ 991839 h 991839"/>
                  <a:gd name="connsiteX1" fmla="*/ 558311 w 2180076"/>
                  <a:gd name="connsiteY1" fmla="*/ 413377 h 991839"/>
                  <a:gd name="connsiteX2" fmla="*/ 732720 w 2180076"/>
                  <a:gd name="connsiteY2" fmla="*/ 29667 h 991839"/>
                  <a:gd name="connsiteX3" fmla="*/ 1105702 w 2180076"/>
                  <a:gd name="connsiteY3" fmla="*/ 27795 h 991839"/>
                  <a:gd name="connsiteX4" fmla="*/ 1303095 w 2180076"/>
                  <a:gd name="connsiteY4" fmla="*/ 437370 h 991839"/>
                  <a:gd name="connsiteX5" fmla="*/ 1138098 w 2180076"/>
                  <a:gd name="connsiteY5" fmla="*/ 991839 h 991839"/>
                  <a:gd name="connsiteX0" fmla="*/ 1138098 w 2136603"/>
                  <a:gd name="connsiteY0" fmla="*/ 991839 h 991839"/>
                  <a:gd name="connsiteX1" fmla="*/ 558311 w 2136603"/>
                  <a:gd name="connsiteY1" fmla="*/ 413377 h 991839"/>
                  <a:gd name="connsiteX2" fmla="*/ 732720 w 2136603"/>
                  <a:gd name="connsiteY2" fmla="*/ 29667 h 991839"/>
                  <a:gd name="connsiteX3" fmla="*/ 1105702 w 2136603"/>
                  <a:gd name="connsiteY3" fmla="*/ 27795 h 991839"/>
                  <a:gd name="connsiteX4" fmla="*/ 1222884 w 2136603"/>
                  <a:gd name="connsiteY4" fmla="*/ 504212 h 991839"/>
                  <a:gd name="connsiteX5" fmla="*/ 1138098 w 2136603"/>
                  <a:gd name="connsiteY5" fmla="*/ 991839 h 991839"/>
                  <a:gd name="connsiteX0" fmla="*/ 1140854 w 2177948"/>
                  <a:gd name="connsiteY0" fmla="*/ 962985 h 962985"/>
                  <a:gd name="connsiteX1" fmla="*/ 561067 w 2177948"/>
                  <a:gd name="connsiteY1" fmla="*/ 384523 h 962985"/>
                  <a:gd name="connsiteX2" fmla="*/ 735476 w 2177948"/>
                  <a:gd name="connsiteY2" fmla="*/ 813 h 962985"/>
                  <a:gd name="connsiteX3" fmla="*/ 1188669 w 2177948"/>
                  <a:gd name="connsiteY3" fmla="*/ 506941 h 962985"/>
                  <a:gd name="connsiteX4" fmla="*/ 1225640 w 2177948"/>
                  <a:gd name="connsiteY4" fmla="*/ 475358 h 962985"/>
                  <a:gd name="connsiteX5" fmla="*/ 1140854 w 2177948"/>
                  <a:gd name="connsiteY5" fmla="*/ 962985 h 962985"/>
                  <a:gd name="connsiteX0" fmla="*/ 1125299 w 2162393"/>
                  <a:gd name="connsiteY0" fmla="*/ 582446 h 582446"/>
                  <a:gd name="connsiteX1" fmla="*/ 545512 w 2162393"/>
                  <a:gd name="connsiteY1" fmla="*/ 3984 h 582446"/>
                  <a:gd name="connsiteX2" fmla="*/ 786763 w 2162393"/>
                  <a:gd name="connsiteY2" fmla="*/ 181748 h 582446"/>
                  <a:gd name="connsiteX3" fmla="*/ 1173114 w 2162393"/>
                  <a:gd name="connsiteY3" fmla="*/ 126402 h 582446"/>
                  <a:gd name="connsiteX4" fmla="*/ 1210085 w 2162393"/>
                  <a:gd name="connsiteY4" fmla="*/ 94819 h 582446"/>
                  <a:gd name="connsiteX5" fmla="*/ 1125299 w 2162393"/>
                  <a:gd name="connsiteY5" fmla="*/ 582446 h 582446"/>
                  <a:gd name="connsiteX0" fmla="*/ 1179502 w 2216596"/>
                  <a:gd name="connsiteY0" fmla="*/ 500624 h 500624"/>
                  <a:gd name="connsiteX1" fmla="*/ 532873 w 2216596"/>
                  <a:gd name="connsiteY1" fmla="*/ 42478 h 500624"/>
                  <a:gd name="connsiteX2" fmla="*/ 840966 w 2216596"/>
                  <a:gd name="connsiteY2" fmla="*/ 99926 h 500624"/>
                  <a:gd name="connsiteX3" fmla="*/ 1227317 w 2216596"/>
                  <a:gd name="connsiteY3" fmla="*/ 44580 h 500624"/>
                  <a:gd name="connsiteX4" fmla="*/ 1264288 w 2216596"/>
                  <a:gd name="connsiteY4" fmla="*/ 12997 h 500624"/>
                  <a:gd name="connsiteX5" fmla="*/ 1179502 w 2216596"/>
                  <a:gd name="connsiteY5" fmla="*/ 500624 h 500624"/>
                  <a:gd name="connsiteX0" fmla="*/ 1136091 w 2173185"/>
                  <a:gd name="connsiteY0" fmla="*/ 500624 h 500624"/>
                  <a:gd name="connsiteX1" fmla="*/ 542936 w 2173185"/>
                  <a:gd name="connsiteY1" fmla="*/ 42478 h 500624"/>
                  <a:gd name="connsiteX2" fmla="*/ 797555 w 2173185"/>
                  <a:gd name="connsiteY2" fmla="*/ 99926 h 500624"/>
                  <a:gd name="connsiteX3" fmla="*/ 1183906 w 2173185"/>
                  <a:gd name="connsiteY3" fmla="*/ 44580 h 500624"/>
                  <a:gd name="connsiteX4" fmla="*/ 1220877 w 2173185"/>
                  <a:gd name="connsiteY4" fmla="*/ 12997 h 500624"/>
                  <a:gd name="connsiteX5" fmla="*/ 1136091 w 2173185"/>
                  <a:gd name="connsiteY5" fmla="*/ 500624 h 500624"/>
                  <a:gd name="connsiteX0" fmla="*/ 1136091 w 2166429"/>
                  <a:gd name="connsiteY0" fmla="*/ 465658 h 465658"/>
                  <a:gd name="connsiteX1" fmla="*/ 542936 w 2166429"/>
                  <a:gd name="connsiteY1" fmla="*/ 7512 h 465658"/>
                  <a:gd name="connsiteX2" fmla="*/ 797555 w 2166429"/>
                  <a:gd name="connsiteY2" fmla="*/ 64960 h 465658"/>
                  <a:gd name="connsiteX3" fmla="*/ 1183906 w 2166429"/>
                  <a:gd name="connsiteY3" fmla="*/ 9614 h 465658"/>
                  <a:gd name="connsiteX4" fmla="*/ 1207508 w 2166429"/>
                  <a:gd name="connsiteY4" fmla="*/ 31504 h 465658"/>
                  <a:gd name="connsiteX5" fmla="*/ 1136091 w 2166429"/>
                  <a:gd name="connsiteY5" fmla="*/ 465658 h 465658"/>
                  <a:gd name="connsiteX0" fmla="*/ 1136091 w 1828634"/>
                  <a:gd name="connsiteY0" fmla="*/ 465658 h 465658"/>
                  <a:gd name="connsiteX1" fmla="*/ 542936 w 1828634"/>
                  <a:gd name="connsiteY1" fmla="*/ 7512 h 465658"/>
                  <a:gd name="connsiteX2" fmla="*/ 797555 w 1828634"/>
                  <a:gd name="connsiteY2" fmla="*/ 64960 h 465658"/>
                  <a:gd name="connsiteX3" fmla="*/ 1183906 w 1828634"/>
                  <a:gd name="connsiteY3" fmla="*/ 9614 h 465658"/>
                  <a:gd name="connsiteX4" fmla="*/ 1207508 w 1828634"/>
                  <a:gd name="connsiteY4" fmla="*/ 31504 h 465658"/>
                  <a:gd name="connsiteX5" fmla="*/ 1136091 w 1828634"/>
                  <a:gd name="connsiteY5" fmla="*/ 465658 h 465658"/>
                  <a:gd name="connsiteX0" fmla="*/ 1140033 w 1917608"/>
                  <a:gd name="connsiteY0" fmla="*/ 466094 h 466094"/>
                  <a:gd name="connsiteX1" fmla="*/ 546878 w 1917608"/>
                  <a:gd name="connsiteY1" fmla="*/ 7948 h 466094"/>
                  <a:gd name="connsiteX2" fmla="*/ 801497 w 1917608"/>
                  <a:gd name="connsiteY2" fmla="*/ 65396 h 466094"/>
                  <a:gd name="connsiteX3" fmla="*/ 1308164 w 1917608"/>
                  <a:gd name="connsiteY3" fmla="*/ 50155 h 466094"/>
                  <a:gd name="connsiteX4" fmla="*/ 1211450 w 1917608"/>
                  <a:gd name="connsiteY4" fmla="*/ 31940 h 466094"/>
                  <a:gd name="connsiteX5" fmla="*/ 1140033 w 1917608"/>
                  <a:gd name="connsiteY5" fmla="*/ 466094 h 466094"/>
                  <a:gd name="connsiteX0" fmla="*/ 1140033 w 1932832"/>
                  <a:gd name="connsiteY0" fmla="*/ 466094 h 466094"/>
                  <a:gd name="connsiteX1" fmla="*/ 546878 w 1932832"/>
                  <a:gd name="connsiteY1" fmla="*/ 7948 h 466094"/>
                  <a:gd name="connsiteX2" fmla="*/ 801497 w 1932832"/>
                  <a:gd name="connsiteY2" fmla="*/ 65396 h 466094"/>
                  <a:gd name="connsiteX3" fmla="*/ 1308164 w 1932832"/>
                  <a:gd name="connsiteY3" fmla="*/ 50155 h 466094"/>
                  <a:gd name="connsiteX4" fmla="*/ 1264924 w 1932832"/>
                  <a:gd name="connsiteY4" fmla="*/ 31940 h 466094"/>
                  <a:gd name="connsiteX5" fmla="*/ 1140033 w 1932832"/>
                  <a:gd name="connsiteY5" fmla="*/ 466094 h 466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32832" h="466094">
                    <a:moveTo>
                      <a:pt x="1140033" y="466094"/>
                    </a:moveTo>
                    <a:cubicBezTo>
                      <a:pt x="1013613" y="237624"/>
                      <a:pt x="673298" y="236418"/>
                      <a:pt x="546878" y="7948"/>
                    </a:cubicBezTo>
                    <a:cubicBezTo>
                      <a:pt x="-762750" y="-25791"/>
                      <a:pt x="674616" y="58362"/>
                      <a:pt x="801497" y="65396"/>
                    </a:cubicBezTo>
                    <a:cubicBezTo>
                      <a:pt x="928378" y="72431"/>
                      <a:pt x="1184020" y="47520"/>
                      <a:pt x="1308164" y="50155"/>
                    </a:cubicBezTo>
                    <a:cubicBezTo>
                      <a:pt x="2614213" y="77880"/>
                      <a:pt x="1504678" y="49539"/>
                      <a:pt x="1264924" y="31940"/>
                    </a:cubicBezTo>
                    <a:lnTo>
                      <a:pt x="1140033" y="466094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sp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8005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  <p:bldP spid="10" grpId="0" animBg="1"/>
      <p:bldP spid="11" grpId="0" animBg="1"/>
      <p:bldP spid="12" grpId="0" animBg="1"/>
      <p:bldP spid="13" grpId="0" animBg="1"/>
      <p:bldP spid="13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Mutual Exclusion w/ Semaphore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9263" y="1600200"/>
            <a:ext cx="4063999" cy="4525963"/>
          </a:xfrm>
        </p:spPr>
        <p:txBody>
          <a:bodyPr/>
          <a:lstStyle/>
          <a:p>
            <a:r>
              <a:rPr lang="en-US" sz="2400" dirty="0" smtClean="0"/>
              <a:t>Assume </a:t>
            </a:r>
            <a:r>
              <a:rPr lang="en-US" sz="2400" b="1" dirty="0" smtClean="0"/>
              <a:t>lock </a:t>
            </a:r>
            <a:r>
              <a:rPr lang="en-US" sz="2400" dirty="0" smtClean="0"/>
              <a:t>is a shared semaphore </a:t>
            </a:r>
          </a:p>
          <a:p>
            <a:pPr lvl="1"/>
            <a:r>
              <a:rPr lang="en-US" sz="2000" dirty="0" smtClean="0"/>
              <a:t>Initially </a:t>
            </a:r>
            <a:r>
              <a:rPr lang="en-US" sz="2000" b="1" dirty="0" smtClean="0"/>
              <a:t>lock</a:t>
            </a:r>
            <a:r>
              <a:rPr lang="en-US" sz="2000" dirty="0" smtClean="0"/>
              <a:t> is 1</a:t>
            </a:r>
          </a:p>
          <a:p>
            <a:r>
              <a:rPr lang="en-US" sz="2400" dirty="0" smtClean="0"/>
              <a:t>Value:</a:t>
            </a:r>
          </a:p>
          <a:p>
            <a:pPr lvl="1"/>
            <a:r>
              <a:rPr lang="en-US" sz="2000" dirty="0" smtClean="0"/>
              <a:t>Cannot be more than 1 </a:t>
            </a:r>
          </a:p>
          <a:p>
            <a:pPr lvl="1"/>
            <a:r>
              <a:rPr lang="en-US" sz="2000" dirty="0" smtClean="0"/>
              <a:t>0: one process in Critical Section</a:t>
            </a:r>
          </a:p>
          <a:p>
            <a:pPr lvl="1"/>
            <a:r>
              <a:rPr lang="en-US" sz="2000" dirty="0" smtClean="0"/>
              <a:t>(-x): x processes are waiting</a:t>
            </a:r>
          </a:p>
          <a:p>
            <a:r>
              <a:rPr lang="en-US" sz="2400" dirty="0" smtClean="0"/>
              <a:t>All properties hold</a:t>
            </a:r>
          </a:p>
          <a:p>
            <a:pPr lvl="1"/>
            <a:r>
              <a:rPr lang="en-US" sz="2000" dirty="0" smtClean="0"/>
              <a:t>If L is a FIFO queue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69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57158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Reminder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61347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up(lock)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2163010"/>
            <a:ext cx="2152316" cy="721895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down(lock)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876884"/>
            <a:ext cx="2152316" cy="721895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solidFill>
                  <a:schemeClr val="tx1"/>
                </a:solidFill>
                <a:latin typeface="Tahoma" charset="0"/>
                <a:ea typeface="ＭＳ Ｐゴシック" charset="-128"/>
              </a:rPr>
              <a:t>Critical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099" y="4344736"/>
            <a:ext cx="2050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Code for Thread </a:t>
            </a:r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148304" y="2005263"/>
            <a:ext cx="32217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sz="1600" dirty="0" err="1" smtClean="0"/>
              <a:t>lock.</a:t>
            </a:r>
            <a:r>
              <a:rPr lang="en-US" sz="1600" i="1" dirty="0" err="1" smtClean="0"/>
              <a:t>value</a:t>
            </a:r>
            <a:r>
              <a:rPr lang="en-US" sz="1600" dirty="0"/>
              <a:t>= </a:t>
            </a:r>
            <a:r>
              <a:rPr lang="en-US" sz="1600" dirty="0" err="1" smtClean="0"/>
              <a:t>lock.</a:t>
            </a:r>
            <a:r>
              <a:rPr lang="en-US" sz="1600" i="1" dirty="0" err="1" smtClean="0"/>
              <a:t>value</a:t>
            </a:r>
            <a:r>
              <a:rPr lang="en-US" sz="1600" dirty="0" smtClean="0"/>
              <a:t> </a:t>
            </a:r>
            <a:r>
              <a:rPr lang="en-US" sz="1600" dirty="0"/>
              <a:t>- 1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sz="1600" dirty="0"/>
              <a:t>if  </a:t>
            </a:r>
            <a:r>
              <a:rPr lang="en-US" sz="1600" dirty="0" err="1" smtClean="0"/>
              <a:t>lock.</a:t>
            </a:r>
            <a:r>
              <a:rPr lang="en-US" sz="1600" i="1" dirty="0" err="1" smtClean="0"/>
              <a:t>value</a:t>
            </a:r>
            <a:r>
              <a:rPr lang="en-US" sz="1600" i="1" dirty="0" smtClean="0"/>
              <a:t> </a:t>
            </a:r>
            <a:r>
              <a:rPr lang="en-US" sz="1600" dirty="0"/>
              <a:t>&lt; 0 then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sz="1600" dirty="0"/>
              <a:t> { add this thread to S</a:t>
            </a:r>
            <a:r>
              <a:rPr lang="en-US" sz="1600" i="1" dirty="0"/>
              <a:t>.L</a:t>
            </a:r>
            <a:r>
              <a:rPr lang="en-US" sz="1600" dirty="0"/>
              <a:t>; 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sz="1600" dirty="0"/>
              <a:t>    sleep();}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08200" y="3561349"/>
            <a:ext cx="32217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sz="1600" dirty="0" err="1" smtClean="0"/>
              <a:t>lock.</a:t>
            </a:r>
            <a:r>
              <a:rPr lang="en-US" sz="1600" i="1" dirty="0" err="1" smtClean="0"/>
              <a:t>value</a:t>
            </a:r>
            <a:r>
              <a:rPr lang="en-US" sz="1600" dirty="0"/>
              <a:t>= </a:t>
            </a:r>
            <a:r>
              <a:rPr lang="en-US" sz="1600" dirty="0" err="1" smtClean="0"/>
              <a:t>lock.</a:t>
            </a:r>
            <a:r>
              <a:rPr lang="en-US" sz="1600" i="1" dirty="0" err="1" smtClean="0"/>
              <a:t>value</a:t>
            </a:r>
            <a:r>
              <a:rPr lang="en-US" sz="1600" i="1" dirty="0" smtClean="0"/>
              <a:t> </a:t>
            </a:r>
            <a:r>
              <a:rPr lang="en-US" sz="1600" dirty="0"/>
              <a:t>+ 1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sz="1600" dirty="0" smtClean="0"/>
              <a:t>If lock.</a:t>
            </a:r>
            <a:r>
              <a:rPr lang="en-US" sz="1600" i="1" dirty="0" smtClean="0"/>
              <a:t>value</a:t>
            </a:r>
            <a:r>
              <a:rPr lang="en-US" sz="1600" i="1" dirty="0"/>
              <a:t>≤</a:t>
            </a:r>
            <a:r>
              <a:rPr lang="en-US" sz="1600" dirty="0"/>
              <a:t>0 then </a:t>
            </a:r>
          </a:p>
          <a:p>
            <a:pPr marL="342900" indent="-342900">
              <a:tabLst>
                <a:tab pos="1597025" algn="l"/>
                <a:tab pos="2576513" algn="l"/>
              </a:tabLst>
            </a:pPr>
            <a:r>
              <a:rPr lang="en-US" sz="1600" dirty="0"/>
              <a:t>{remove a thread T from S.L;  Wakeup(T);}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7053" y="5975684"/>
            <a:ext cx="889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0/1 (binary) semaphore suffices </a:t>
            </a:r>
            <a:r>
              <a:rPr lang="en-US" sz="2400" dirty="0" smtClean="0">
                <a:sym typeface="Wingdings"/>
              </a:rPr>
              <a:t> Binary semaphores data type are often called </a:t>
            </a:r>
            <a:r>
              <a:rPr lang="en-US" sz="2400" dirty="0" err="1" smtClean="0">
                <a:sym typeface="Wingdings"/>
              </a:rPr>
              <a:t>Mutex</a:t>
            </a:r>
            <a:r>
              <a:rPr lang="en-US" sz="2400" dirty="0" smtClean="0">
                <a:sym typeface="Wingdings"/>
              </a:rPr>
              <a:t> objects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4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e-IL" dirty="0" smtClean="0"/>
              <a:t>The Life-cycle of a Process</a:t>
            </a:r>
            <a:endParaRPr lang="en-US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As a process executes, it changes </a:t>
            </a:r>
            <a:r>
              <a:rPr lang="en-US" sz="2400" i="1" dirty="0" smtClean="0"/>
              <a:t>state</a:t>
            </a:r>
            <a:endParaRPr lang="en-US" sz="2400" dirty="0" smtClean="0"/>
          </a:p>
          <a:p>
            <a:pPr lvl="1"/>
            <a:r>
              <a:rPr lang="en-US" sz="2000" b="1" dirty="0" smtClean="0"/>
              <a:t>new</a:t>
            </a:r>
            <a:r>
              <a:rPr lang="en-US" sz="2000" dirty="0" smtClean="0"/>
              <a:t>:  The process is being created</a:t>
            </a:r>
          </a:p>
          <a:p>
            <a:pPr lvl="1"/>
            <a:r>
              <a:rPr lang="en-US" sz="2000" b="1" dirty="0" smtClean="0"/>
              <a:t>running</a:t>
            </a:r>
            <a:r>
              <a:rPr lang="en-US" sz="2000" dirty="0" smtClean="0"/>
              <a:t>:  Instructions are being executed</a:t>
            </a:r>
          </a:p>
          <a:p>
            <a:pPr lvl="1"/>
            <a:r>
              <a:rPr lang="en-US" sz="2000" b="1" dirty="0" smtClean="0"/>
              <a:t>waiting</a:t>
            </a:r>
            <a:r>
              <a:rPr lang="en-US" sz="2000" dirty="0" smtClean="0"/>
              <a:t>:  The process is waiting for some event to occur</a:t>
            </a:r>
          </a:p>
          <a:p>
            <a:pPr lvl="1"/>
            <a:r>
              <a:rPr lang="en-US" sz="2000" b="1" dirty="0" smtClean="0"/>
              <a:t>ready</a:t>
            </a:r>
            <a:r>
              <a:rPr lang="en-US" sz="2000" dirty="0" smtClean="0"/>
              <a:t>:  The process is waiting to be assigned to a processor</a:t>
            </a:r>
          </a:p>
          <a:p>
            <a:pPr lvl="1"/>
            <a:r>
              <a:rPr lang="en-US" sz="2000" b="1" dirty="0" smtClean="0"/>
              <a:t>terminated</a:t>
            </a:r>
            <a:r>
              <a:rPr lang="en-US" sz="2000" dirty="0" smtClean="0"/>
              <a:t>:  The process has finished execution</a:t>
            </a:r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73297A-EB7E-4A4B-865E-25A48395F66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70" y="3217863"/>
            <a:ext cx="7533455" cy="317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60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“Execute A after B”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 different </a:t>
            </a:r>
            <a:r>
              <a:rPr lang="en-US" sz="2800" dirty="0" err="1" smtClean="0"/>
              <a:t>synchornization</a:t>
            </a:r>
            <a:r>
              <a:rPr lang="en-US" sz="2800" dirty="0" smtClean="0"/>
              <a:t> problem</a:t>
            </a:r>
          </a:p>
          <a:p>
            <a:pPr lvl="1"/>
            <a:r>
              <a:rPr lang="en-US" sz="2400" dirty="0" err="1" smtClean="0"/>
              <a:t>Cooridnation</a:t>
            </a:r>
            <a:r>
              <a:rPr lang="en-US" sz="2400" dirty="0" smtClean="0"/>
              <a:t> rather than contention</a:t>
            </a:r>
          </a:p>
          <a:p>
            <a:r>
              <a:rPr lang="en-US" sz="2800" dirty="0" smtClean="0"/>
              <a:t>One process needs to execute code A, before another process executes code B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96867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968678"/>
            <a:ext cx="2133600" cy="365125"/>
          </a:xfrm>
        </p:spPr>
        <p:txBody>
          <a:bodyPr/>
          <a:lstStyle/>
          <a:p>
            <a:fld id="{FA1D694D-8C4C-4F6B-986F-3B4CC905C6EC}" type="slidenum">
              <a:rPr lang="en-US" smtClean="0"/>
              <a:pPr/>
              <a:t>70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0421" y="3502538"/>
            <a:ext cx="2152316" cy="104273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5767" y="4550622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A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7052" y="5280540"/>
            <a:ext cx="2152316" cy="1093536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25559" y="3507886"/>
            <a:ext cx="2152316" cy="10774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17536" y="4582707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B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12191" y="5293908"/>
            <a:ext cx="2152316" cy="107214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29" y="6349909"/>
            <a:ext cx="128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 1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39977" y="6355256"/>
            <a:ext cx="128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 2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47052" y="4203044"/>
            <a:ext cx="8867563" cy="1470526"/>
            <a:chOff x="147052" y="4590716"/>
            <a:chExt cx="8867563" cy="1470526"/>
          </a:xfrm>
        </p:grpSpPr>
        <p:sp>
          <p:nvSpPr>
            <p:cNvPr id="16" name="Rectangle 15"/>
            <p:cNvSpPr/>
            <p:nvPr/>
          </p:nvSpPr>
          <p:spPr>
            <a:xfrm>
              <a:off x="147052" y="5668211"/>
              <a:ext cx="2152316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up(</a:t>
              </a:r>
              <a:r>
                <a:rPr lang="en-US" b="1" dirty="0" smtClean="0">
                  <a:latin typeface="Tahoma" charset="0"/>
                </a:rPr>
                <a:t>flag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25557" y="4590716"/>
              <a:ext cx="2152316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down(</a:t>
              </a:r>
              <a:r>
                <a:rPr lang="en-US" b="1" dirty="0" smtClean="0">
                  <a:latin typeface="Tahoma" charset="0"/>
                </a:rPr>
                <a:t>flag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133474" y="4999789"/>
              <a:ext cx="3881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Semaphore </a:t>
              </a:r>
              <a:r>
                <a:rPr lang="en-US" b="1" dirty="0" smtClean="0"/>
                <a:t>flag</a:t>
              </a:r>
              <a:r>
                <a:rPr lang="en-US" dirty="0" smtClean="0"/>
                <a:t>, initialized to 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212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Semaphores are not Silver Bullets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Although it is much easier to work with semaphore than read/write operations, it is still possible to cause problems (e.g., deadlocks, starvation, incorrectness)</a:t>
            </a:r>
          </a:p>
          <a:p>
            <a:r>
              <a:rPr lang="en-US" sz="2400" dirty="0" smtClean="0"/>
              <a:t>Thread 1 moves money from account A to B, Thread 2 moved money from B, 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71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421" y="3502538"/>
            <a:ext cx="2152316" cy="104273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767" y="4550622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Move A</a:t>
            </a:r>
            <a:r>
              <a:rPr lang="en-US" dirty="0" smtClean="0">
                <a:latin typeface="Tahoma" charset="0"/>
                <a:sym typeface="Wingdings"/>
              </a:rPr>
              <a:t></a:t>
            </a:r>
            <a:r>
              <a:rPr lang="en-US" dirty="0" smtClean="0">
                <a:latin typeface="Tahoma" charset="0"/>
              </a:rPr>
              <a:t>B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052" y="5280540"/>
            <a:ext cx="2152316" cy="1093536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25559" y="3507886"/>
            <a:ext cx="2152316" cy="10774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17536" y="4582707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Move B</a:t>
            </a:r>
            <a:r>
              <a:rPr lang="en-US" dirty="0" smtClean="0">
                <a:latin typeface="Tahoma" charset="0"/>
                <a:sym typeface="Wingdings"/>
              </a:rPr>
              <a:t>A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12191" y="5293908"/>
            <a:ext cx="2152316" cy="107214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629" y="6349909"/>
            <a:ext cx="12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 1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39977" y="6355256"/>
            <a:ext cx="12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 2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36358" y="3764560"/>
            <a:ext cx="8729478" cy="2323431"/>
            <a:chOff x="136358" y="3764560"/>
            <a:chExt cx="8729478" cy="2323431"/>
          </a:xfrm>
        </p:grpSpPr>
        <p:sp>
          <p:nvSpPr>
            <p:cNvPr id="19" name="Rectangle 18"/>
            <p:cNvSpPr/>
            <p:nvPr/>
          </p:nvSpPr>
          <p:spPr>
            <a:xfrm>
              <a:off x="136358" y="4160266"/>
              <a:ext cx="2152316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down(</a:t>
              </a:r>
              <a:r>
                <a:rPr lang="en-US" b="1" dirty="0" smtClean="0">
                  <a:latin typeface="Tahoma" charset="0"/>
                </a:rPr>
                <a:t>SB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98821" y="5285886"/>
              <a:ext cx="2152316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up(</a:t>
              </a:r>
              <a:r>
                <a:rPr lang="en-US" b="1" dirty="0" smtClean="0">
                  <a:latin typeface="Tahoma" charset="0"/>
                </a:rPr>
                <a:t>SB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1705" y="3764560"/>
              <a:ext cx="8724131" cy="2323431"/>
              <a:chOff x="141705" y="3764560"/>
              <a:chExt cx="8724131" cy="232343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47052" y="4203044"/>
                <a:ext cx="8718784" cy="1470526"/>
                <a:chOff x="147052" y="4590716"/>
                <a:chExt cx="8718784" cy="147052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147052" y="5668211"/>
                  <a:ext cx="2152316" cy="393031"/>
                </a:xfrm>
                <a:prstGeom prst="rect">
                  <a:avLst/>
                </a:prstGeom>
                <a:solidFill>
                  <a:srgbClr val="FFD18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rtl="1" eaLnBrk="1" hangingPunct="1"/>
                  <a:r>
                    <a:rPr lang="en-US" dirty="0" smtClean="0">
                      <a:latin typeface="Tahoma" charset="0"/>
                    </a:rPr>
                    <a:t>up(</a:t>
                  </a:r>
                  <a:r>
                    <a:rPr lang="en-US" b="1" dirty="0" smtClean="0">
                      <a:latin typeface="Tahoma" charset="0"/>
                    </a:rPr>
                    <a:t>SA</a:t>
                  </a:r>
                  <a:r>
                    <a:rPr lang="en-US" dirty="0" smtClean="0">
                      <a:latin typeface="Tahoma" charset="0"/>
                    </a:rPr>
                    <a:t>)</a:t>
                  </a:r>
                  <a:endParaRPr lang="en-US" dirty="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2625557" y="4590716"/>
                  <a:ext cx="2152316" cy="393031"/>
                </a:xfrm>
                <a:prstGeom prst="rect">
                  <a:avLst/>
                </a:prstGeom>
                <a:solidFill>
                  <a:srgbClr val="FFD18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rtl="1" eaLnBrk="1" hangingPunct="1"/>
                  <a:r>
                    <a:rPr lang="en-US" dirty="0" smtClean="0">
                      <a:latin typeface="Tahoma" charset="0"/>
                    </a:rPr>
                    <a:t>down(</a:t>
                  </a:r>
                  <a:r>
                    <a:rPr lang="en-US" b="1" dirty="0" smtClean="0">
                      <a:latin typeface="Tahoma" charset="0"/>
                    </a:rPr>
                    <a:t>SA</a:t>
                  </a:r>
                  <a:r>
                    <a:rPr lang="en-US" dirty="0" smtClean="0">
                      <a:latin typeface="Tahoma" charset="0"/>
                    </a:rPr>
                    <a:t>)</a:t>
                  </a:r>
                  <a:endParaRPr lang="en-US" dirty="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133474" y="4999789"/>
                  <a:ext cx="373236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Semaphore </a:t>
                  </a:r>
                  <a:r>
                    <a:rPr lang="en-US" b="1" dirty="0" smtClean="0"/>
                    <a:t>SA</a:t>
                  </a:r>
                  <a:r>
                    <a:rPr lang="en-US" dirty="0" smtClean="0"/>
                    <a:t>, initialized to 1</a:t>
                  </a:r>
                </a:p>
                <a:p>
                  <a:r>
                    <a:rPr lang="en-US" dirty="0" smtClean="0"/>
                    <a:t>Semaphore </a:t>
                  </a:r>
                  <a:r>
                    <a:rPr lang="en-US" b="1" dirty="0" smtClean="0"/>
                    <a:t>SB</a:t>
                  </a:r>
                  <a:r>
                    <a:rPr lang="en-US" dirty="0" smtClean="0"/>
                    <a:t>, initialized to 1</a:t>
                  </a:r>
                  <a:endParaRPr lang="en-US" dirty="0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2630905" y="3793971"/>
                <a:ext cx="2152316" cy="393031"/>
              </a:xfrm>
              <a:prstGeom prst="rect">
                <a:avLst/>
              </a:prstGeom>
              <a:solidFill>
                <a:srgbClr val="FFD18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rtl="1" eaLnBrk="1" hangingPunct="1"/>
                <a:r>
                  <a:rPr lang="en-US" dirty="0" smtClean="0">
                    <a:latin typeface="Tahoma" charset="0"/>
                  </a:rPr>
                  <a:t>down(</a:t>
                </a:r>
                <a:r>
                  <a:rPr lang="en-US" b="1" dirty="0" smtClean="0">
                    <a:latin typeface="Tahoma" charset="0"/>
                  </a:rPr>
                  <a:t>SB</a:t>
                </a:r>
                <a:r>
                  <a:rPr lang="en-US" dirty="0" smtClean="0">
                    <a:latin typeface="Tahoma" charset="0"/>
                  </a:rPr>
                  <a:t>)</a:t>
                </a:r>
                <a:endParaRPr lang="en-US" dirty="0">
                  <a:solidFill>
                    <a:schemeClr val="tx1"/>
                  </a:solidFill>
                  <a:latin typeface="Tahoma" charset="0"/>
                  <a:ea typeface="ＭＳ Ｐゴシック" charset="-128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41705" y="3764560"/>
                <a:ext cx="2152316" cy="393031"/>
              </a:xfrm>
              <a:prstGeom prst="rect">
                <a:avLst/>
              </a:prstGeom>
              <a:solidFill>
                <a:srgbClr val="FFD18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rtl="1" eaLnBrk="1" hangingPunct="1"/>
                <a:r>
                  <a:rPr lang="en-US" dirty="0" smtClean="0">
                    <a:latin typeface="Tahoma" charset="0"/>
                  </a:rPr>
                  <a:t>down(</a:t>
                </a:r>
                <a:r>
                  <a:rPr lang="en-US" b="1" dirty="0" smtClean="0">
                    <a:latin typeface="Tahoma" charset="0"/>
                  </a:rPr>
                  <a:t>SA</a:t>
                </a:r>
                <a:r>
                  <a:rPr lang="en-US" dirty="0" smtClean="0">
                    <a:latin typeface="Tahoma" charset="0"/>
                  </a:rPr>
                  <a:t>)</a:t>
                </a:r>
                <a:endParaRPr lang="en-US" dirty="0">
                  <a:solidFill>
                    <a:schemeClr val="tx1"/>
                  </a:solidFill>
                  <a:latin typeface="Tahoma" charset="0"/>
                  <a:ea typeface="ＭＳ Ｐゴシック" charset="-128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620211" y="5694960"/>
                <a:ext cx="2152316" cy="393031"/>
              </a:xfrm>
              <a:prstGeom prst="rect">
                <a:avLst/>
              </a:prstGeom>
              <a:solidFill>
                <a:srgbClr val="FFD18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rtl="1" eaLnBrk="1" hangingPunct="1"/>
                <a:r>
                  <a:rPr lang="en-US" dirty="0" smtClean="0">
                    <a:latin typeface="Tahoma" charset="0"/>
                  </a:rPr>
                  <a:t>up(</a:t>
                </a:r>
                <a:r>
                  <a:rPr lang="en-US" b="1" dirty="0" smtClean="0">
                    <a:latin typeface="Tahoma" charset="0"/>
                  </a:rPr>
                  <a:t>SA</a:t>
                </a:r>
                <a:r>
                  <a:rPr lang="en-US" dirty="0" smtClean="0">
                    <a:latin typeface="Tahoma" charset="0"/>
                  </a:rPr>
                  <a:t>)</a:t>
                </a:r>
                <a:endParaRPr lang="en-US" dirty="0">
                  <a:solidFill>
                    <a:schemeClr val="tx1"/>
                  </a:solidFill>
                  <a:latin typeface="Tahoma" charset="0"/>
                  <a:ea typeface="ＭＳ Ｐゴシック" charset="-128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52401" y="5686939"/>
                <a:ext cx="2152316" cy="393031"/>
              </a:xfrm>
              <a:prstGeom prst="rect">
                <a:avLst/>
              </a:prstGeom>
              <a:solidFill>
                <a:srgbClr val="FFD18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rtl="1" eaLnBrk="1" hangingPunct="1"/>
                <a:r>
                  <a:rPr lang="en-US" dirty="0" smtClean="0">
                    <a:latin typeface="Tahoma" charset="0"/>
                  </a:rPr>
                  <a:t>up(</a:t>
                </a:r>
                <a:r>
                  <a:rPr lang="en-US" b="1" dirty="0" smtClean="0">
                    <a:latin typeface="Tahoma" charset="0"/>
                  </a:rPr>
                  <a:t>SB</a:t>
                </a:r>
                <a:r>
                  <a:rPr lang="en-US" dirty="0" smtClean="0">
                    <a:latin typeface="Tahoma" charset="0"/>
                  </a:rPr>
                  <a:t>)</a:t>
                </a:r>
                <a:endParaRPr lang="en-US" dirty="0">
                  <a:solidFill>
                    <a:schemeClr val="tx1"/>
                  </a:solidFill>
                  <a:latin typeface="Tahoma" charset="0"/>
                  <a:ea typeface="ＭＳ Ｐゴシック" charset="-128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0" y="1283368"/>
            <a:ext cx="9144000" cy="5574632"/>
            <a:chOff x="0" y="1283368"/>
            <a:chExt cx="9144000" cy="5574632"/>
          </a:xfrm>
        </p:grpSpPr>
        <p:sp>
          <p:nvSpPr>
            <p:cNvPr id="27" name="Rectangle 26"/>
            <p:cNvSpPr/>
            <p:nvPr/>
          </p:nvSpPr>
          <p:spPr>
            <a:xfrm>
              <a:off x="0" y="1283368"/>
              <a:ext cx="9144000" cy="5574632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utoShape 4"/>
            <p:cNvSpPr>
              <a:spLocks noChangeArrowheads="1"/>
            </p:cNvSpPr>
            <p:nvPr/>
          </p:nvSpPr>
          <p:spPr bwMode="auto">
            <a:xfrm>
              <a:off x="2822080" y="3607477"/>
              <a:ext cx="3701710" cy="1392311"/>
            </a:xfrm>
            <a:prstGeom prst="roundRect">
              <a:avLst>
                <a:gd name="adj" fmla="val 16667"/>
              </a:avLst>
            </a:prstGeom>
            <a:noFill/>
            <a:ln w="1524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4400" b="1" dirty="0" smtClean="0">
                  <a:solidFill>
                    <a:srgbClr val="990033"/>
                  </a:solidFill>
                </a:rPr>
                <a:t>Deadlock!</a:t>
              </a:r>
              <a:endParaRPr lang="en-GB" altLang="en-US" sz="4400" b="1" dirty="0">
                <a:solidFill>
                  <a:srgbClr val="9900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73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Semaphores are not Silver Bullets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Although it is much easier to work with semaphore than read/write operations, it is still possible to cause problems (e.g., deadlocks, starvation, incorrectness)</a:t>
            </a:r>
          </a:p>
          <a:p>
            <a:r>
              <a:rPr lang="en-US" sz="2400" dirty="0" smtClean="0"/>
              <a:t>Thread 1 moves money from account A to B, Thread 2 moved money from B, 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72</a:t>
            </a:fld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421" y="3502538"/>
            <a:ext cx="2152316" cy="1042737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5767" y="4550622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Move A</a:t>
            </a:r>
            <a:r>
              <a:rPr lang="en-US" dirty="0" smtClean="0">
                <a:latin typeface="Tahoma" charset="0"/>
                <a:sym typeface="Wingdings"/>
              </a:rPr>
              <a:t></a:t>
            </a:r>
            <a:r>
              <a:rPr lang="en-US" dirty="0" smtClean="0">
                <a:latin typeface="Tahoma" charset="0"/>
              </a:rPr>
              <a:t>B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7052" y="5280540"/>
            <a:ext cx="2152316" cy="1093536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25559" y="3507886"/>
            <a:ext cx="2152316" cy="10774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17536" y="4582707"/>
            <a:ext cx="2152316" cy="72189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Move B</a:t>
            </a:r>
            <a:r>
              <a:rPr lang="en-US" dirty="0" smtClean="0">
                <a:latin typeface="Tahoma" charset="0"/>
                <a:sym typeface="Wingdings"/>
              </a:rPr>
              <a:t>A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12191" y="5293908"/>
            <a:ext cx="2152316" cy="1072148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….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629" y="6349909"/>
            <a:ext cx="12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 1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39977" y="6355256"/>
            <a:ext cx="12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Thread 2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36358" y="3764560"/>
            <a:ext cx="8729478" cy="2323431"/>
            <a:chOff x="136358" y="3764560"/>
            <a:chExt cx="8729478" cy="2323431"/>
          </a:xfrm>
        </p:grpSpPr>
        <p:sp>
          <p:nvSpPr>
            <p:cNvPr id="19" name="Rectangle 18"/>
            <p:cNvSpPr/>
            <p:nvPr/>
          </p:nvSpPr>
          <p:spPr>
            <a:xfrm>
              <a:off x="136358" y="4160266"/>
              <a:ext cx="2152316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down(</a:t>
              </a:r>
              <a:r>
                <a:rPr lang="en-US" b="1" dirty="0" smtClean="0">
                  <a:latin typeface="Tahoma" charset="0"/>
                </a:rPr>
                <a:t>SB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98821" y="5285886"/>
              <a:ext cx="2152316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up(</a:t>
              </a:r>
              <a:r>
                <a:rPr lang="en-US" b="1" dirty="0" smtClean="0">
                  <a:latin typeface="Tahoma" charset="0"/>
                </a:rPr>
                <a:t>SB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41705" y="3764560"/>
              <a:ext cx="8724131" cy="2323431"/>
              <a:chOff x="141705" y="3764560"/>
              <a:chExt cx="8724131" cy="232343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47052" y="4203044"/>
                <a:ext cx="8718784" cy="1470526"/>
                <a:chOff x="147052" y="4590716"/>
                <a:chExt cx="8718784" cy="1470526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147052" y="5668211"/>
                  <a:ext cx="2152316" cy="393031"/>
                </a:xfrm>
                <a:prstGeom prst="rect">
                  <a:avLst/>
                </a:prstGeom>
                <a:solidFill>
                  <a:srgbClr val="FFD18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rtl="1" eaLnBrk="1" hangingPunct="1"/>
                  <a:r>
                    <a:rPr lang="en-US" dirty="0" smtClean="0">
                      <a:latin typeface="Tahoma" charset="0"/>
                    </a:rPr>
                    <a:t>up(</a:t>
                  </a:r>
                  <a:r>
                    <a:rPr lang="en-US" b="1" dirty="0" smtClean="0">
                      <a:latin typeface="Tahoma" charset="0"/>
                    </a:rPr>
                    <a:t>SB</a:t>
                  </a:r>
                  <a:r>
                    <a:rPr lang="en-US" dirty="0" smtClean="0">
                      <a:latin typeface="Tahoma" charset="0"/>
                    </a:rPr>
                    <a:t>)</a:t>
                  </a:r>
                  <a:endParaRPr lang="en-US" dirty="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2625557" y="4590716"/>
                  <a:ext cx="2152316" cy="393031"/>
                </a:xfrm>
                <a:prstGeom prst="rect">
                  <a:avLst/>
                </a:prstGeom>
                <a:solidFill>
                  <a:srgbClr val="FFD18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rtl="1" eaLnBrk="1" hangingPunct="1"/>
                  <a:r>
                    <a:rPr lang="en-US" dirty="0" smtClean="0">
                      <a:latin typeface="Tahoma" charset="0"/>
                    </a:rPr>
                    <a:t>down(</a:t>
                  </a:r>
                  <a:r>
                    <a:rPr lang="en-US" b="1" dirty="0" smtClean="0">
                      <a:latin typeface="Tahoma" charset="0"/>
                    </a:rPr>
                    <a:t>SB</a:t>
                  </a:r>
                  <a:r>
                    <a:rPr lang="en-US" dirty="0" smtClean="0">
                      <a:latin typeface="Tahoma" charset="0"/>
                    </a:rPr>
                    <a:t>)</a:t>
                  </a:r>
                  <a:endParaRPr lang="en-US" dirty="0">
                    <a:solidFill>
                      <a:schemeClr val="tx1"/>
                    </a:solidFill>
                    <a:latin typeface="Tahoma" charset="0"/>
                    <a:ea typeface="ＭＳ Ｐゴシック" charset="-128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5133474" y="4999789"/>
                  <a:ext cx="373236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Semaphore </a:t>
                  </a:r>
                  <a:r>
                    <a:rPr lang="en-US" b="1" dirty="0" smtClean="0"/>
                    <a:t>SA</a:t>
                  </a:r>
                  <a:r>
                    <a:rPr lang="en-US" dirty="0" smtClean="0"/>
                    <a:t>, initialized to 1</a:t>
                  </a:r>
                </a:p>
                <a:p>
                  <a:r>
                    <a:rPr lang="en-US" dirty="0" smtClean="0"/>
                    <a:t>Semaphore </a:t>
                  </a:r>
                  <a:r>
                    <a:rPr lang="en-US" b="1" dirty="0" smtClean="0"/>
                    <a:t>SB</a:t>
                  </a:r>
                  <a:r>
                    <a:rPr lang="en-US" dirty="0" smtClean="0"/>
                    <a:t>, initialized to 1</a:t>
                  </a:r>
                  <a:endParaRPr lang="en-US" dirty="0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2630905" y="3793971"/>
                <a:ext cx="2152316" cy="393031"/>
              </a:xfrm>
              <a:prstGeom prst="rect">
                <a:avLst/>
              </a:prstGeom>
              <a:solidFill>
                <a:srgbClr val="FFD18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rtl="1" eaLnBrk="1" hangingPunct="1"/>
                <a:r>
                  <a:rPr lang="en-US" dirty="0" smtClean="0">
                    <a:latin typeface="Tahoma" charset="0"/>
                  </a:rPr>
                  <a:t>down(</a:t>
                </a:r>
                <a:r>
                  <a:rPr lang="en-US" b="1" dirty="0" smtClean="0">
                    <a:latin typeface="Tahoma" charset="0"/>
                  </a:rPr>
                  <a:t>SA</a:t>
                </a:r>
                <a:r>
                  <a:rPr lang="en-US" dirty="0" smtClean="0">
                    <a:latin typeface="Tahoma" charset="0"/>
                  </a:rPr>
                  <a:t>)</a:t>
                </a:r>
                <a:endParaRPr lang="en-US" dirty="0">
                  <a:solidFill>
                    <a:schemeClr val="tx1"/>
                  </a:solidFill>
                  <a:latin typeface="Tahoma" charset="0"/>
                  <a:ea typeface="ＭＳ Ｐゴシック" charset="-128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41705" y="3764560"/>
                <a:ext cx="2152316" cy="393031"/>
              </a:xfrm>
              <a:prstGeom prst="rect">
                <a:avLst/>
              </a:prstGeom>
              <a:solidFill>
                <a:srgbClr val="FFD18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rtl="1" eaLnBrk="1" hangingPunct="1"/>
                <a:r>
                  <a:rPr lang="en-US" dirty="0" smtClean="0">
                    <a:latin typeface="Tahoma" charset="0"/>
                  </a:rPr>
                  <a:t>down(</a:t>
                </a:r>
                <a:r>
                  <a:rPr lang="en-US" b="1" dirty="0" smtClean="0">
                    <a:latin typeface="Tahoma" charset="0"/>
                  </a:rPr>
                  <a:t>SA</a:t>
                </a:r>
                <a:r>
                  <a:rPr lang="en-US" dirty="0" smtClean="0">
                    <a:latin typeface="Tahoma" charset="0"/>
                  </a:rPr>
                  <a:t>)</a:t>
                </a:r>
                <a:endParaRPr lang="en-US" dirty="0">
                  <a:solidFill>
                    <a:schemeClr val="tx1"/>
                  </a:solidFill>
                  <a:latin typeface="Tahoma" charset="0"/>
                  <a:ea typeface="ＭＳ Ｐゴシック" charset="-128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620211" y="5694960"/>
                <a:ext cx="2152316" cy="393031"/>
              </a:xfrm>
              <a:prstGeom prst="rect">
                <a:avLst/>
              </a:prstGeom>
              <a:solidFill>
                <a:srgbClr val="FFD18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rtl="1" eaLnBrk="1" hangingPunct="1"/>
                <a:r>
                  <a:rPr lang="en-US" dirty="0" smtClean="0">
                    <a:latin typeface="Tahoma" charset="0"/>
                  </a:rPr>
                  <a:t>up(</a:t>
                </a:r>
                <a:r>
                  <a:rPr lang="en-US" b="1" dirty="0" smtClean="0">
                    <a:latin typeface="Tahoma" charset="0"/>
                  </a:rPr>
                  <a:t>SA</a:t>
                </a:r>
                <a:r>
                  <a:rPr lang="en-US" dirty="0" smtClean="0">
                    <a:latin typeface="Tahoma" charset="0"/>
                  </a:rPr>
                  <a:t>)</a:t>
                </a:r>
                <a:endParaRPr lang="en-US" dirty="0">
                  <a:solidFill>
                    <a:schemeClr val="tx1"/>
                  </a:solidFill>
                  <a:latin typeface="Tahoma" charset="0"/>
                  <a:ea typeface="ＭＳ Ｐゴシック" charset="-128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52401" y="5686939"/>
                <a:ext cx="2152316" cy="393031"/>
              </a:xfrm>
              <a:prstGeom prst="rect">
                <a:avLst/>
              </a:prstGeom>
              <a:solidFill>
                <a:srgbClr val="FFD18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rtl="1" eaLnBrk="1" hangingPunct="1"/>
                <a:r>
                  <a:rPr lang="en-US" dirty="0" smtClean="0">
                    <a:latin typeface="Tahoma" charset="0"/>
                  </a:rPr>
                  <a:t>up(</a:t>
                </a:r>
                <a:r>
                  <a:rPr lang="en-US" b="1" dirty="0" smtClean="0">
                    <a:latin typeface="Tahoma" charset="0"/>
                  </a:rPr>
                  <a:t>SA</a:t>
                </a:r>
                <a:r>
                  <a:rPr lang="en-US" dirty="0" smtClean="0">
                    <a:latin typeface="Tahoma" charset="0"/>
                  </a:rPr>
                  <a:t>)</a:t>
                </a:r>
                <a:endParaRPr lang="en-US" dirty="0">
                  <a:solidFill>
                    <a:schemeClr val="tx1"/>
                  </a:solidFill>
                  <a:latin typeface="Tahoma" charset="0"/>
                  <a:ea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685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Dining Philosophers</a:t>
            </a:r>
            <a:endParaRPr lang="en-US" sz="3200" dirty="0" smtClean="0">
              <a:ea typeface="+mj-ea"/>
            </a:endParaRP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>
                <a:latin typeface="Arial Narrow" charset="0"/>
              </a:rPr>
              <a:t>Philosophers</a:t>
            </a:r>
          </a:p>
          <a:p>
            <a:pPr lvl="1">
              <a:lnSpc>
                <a:spcPct val="80000"/>
              </a:lnSpc>
            </a:pPr>
            <a:r>
              <a:rPr lang="en-US" sz="2000">
                <a:latin typeface="Arial Narrow" charset="0"/>
              </a:rPr>
              <a:t>think</a:t>
            </a:r>
          </a:p>
          <a:p>
            <a:pPr lvl="1">
              <a:lnSpc>
                <a:spcPct val="80000"/>
              </a:lnSpc>
            </a:pPr>
            <a:r>
              <a:rPr lang="en-US" sz="2000">
                <a:latin typeface="Arial Narrow" charset="0"/>
              </a:rPr>
              <a:t>take forks</a:t>
            </a:r>
          </a:p>
          <a:p>
            <a:pPr lvl="1">
              <a:lnSpc>
                <a:spcPct val="80000"/>
              </a:lnSpc>
            </a:pPr>
            <a:r>
              <a:rPr lang="en-US" sz="2000">
                <a:latin typeface="Arial Narrow" charset="0"/>
              </a:rPr>
              <a:t>eat</a:t>
            </a:r>
          </a:p>
          <a:p>
            <a:pPr lvl="1">
              <a:lnSpc>
                <a:spcPct val="80000"/>
              </a:lnSpc>
            </a:pPr>
            <a:r>
              <a:rPr lang="en-US" sz="2000">
                <a:latin typeface="Arial Narrow" charset="0"/>
              </a:rPr>
              <a:t>put forks</a:t>
            </a:r>
          </a:p>
          <a:p>
            <a:pPr>
              <a:lnSpc>
                <a:spcPct val="80000"/>
              </a:lnSpc>
            </a:pPr>
            <a:r>
              <a:rPr lang="en-US" sz="2400">
                <a:latin typeface="Arial Narrow" charset="0"/>
              </a:rPr>
              <a:t>Eating needs 2 forks</a:t>
            </a:r>
          </a:p>
          <a:p>
            <a:pPr>
              <a:lnSpc>
                <a:spcPct val="80000"/>
              </a:lnSpc>
            </a:pPr>
            <a:r>
              <a:rPr lang="en-US" sz="2400">
                <a:latin typeface="Arial Narrow" charset="0"/>
              </a:rPr>
              <a:t>Pick one fork at a time </a:t>
            </a:r>
          </a:p>
          <a:p>
            <a:pPr>
              <a:lnSpc>
                <a:spcPct val="80000"/>
              </a:lnSpc>
            </a:pPr>
            <a:r>
              <a:rPr lang="en-US" sz="2400">
                <a:latin typeface="Arial Narrow" charset="0"/>
              </a:rPr>
              <a:t>How to prevent deadlock</a:t>
            </a:r>
          </a:p>
          <a:p>
            <a:pPr>
              <a:lnSpc>
                <a:spcPct val="80000"/>
              </a:lnSpc>
            </a:pPr>
            <a:r>
              <a:rPr lang="en-US" sz="2400">
                <a:latin typeface="Arial Narrow" charset="0"/>
              </a:rPr>
              <a:t>6 philosophers &amp; 6 forks </a:t>
            </a:r>
          </a:p>
        </p:txBody>
      </p:sp>
      <p:sp>
        <p:nvSpPr>
          <p:cNvPr id="10243" name="Oval 8"/>
          <p:cNvSpPr>
            <a:spLocks noChangeArrowheads="1"/>
          </p:cNvSpPr>
          <p:nvPr/>
        </p:nvSpPr>
        <p:spPr bwMode="auto">
          <a:xfrm>
            <a:off x="4470400" y="1358900"/>
            <a:ext cx="4013200" cy="4013200"/>
          </a:xfrm>
          <a:prstGeom prst="ellipse">
            <a:avLst/>
          </a:prstGeom>
          <a:solidFill>
            <a:srgbClr val="FFF6E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6172200" y="45466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6172200" y="15113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248" name="Oval 9"/>
          <p:cNvSpPr>
            <a:spLocks noChangeArrowheads="1"/>
          </p:cNvSpPr>
          <p:nvPr/>
        </p:nvSpPr>
        <p:spPr bwMode="auto">
          <a:xfrm>
            <a:off x="7429500" y="39243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249" name="Oval 10"/>
          <p:cNvSpPr>
            <a:spLocks noChangeArrowheads="1"/>
          </p:cNvSpPr>
          <p:nvPr/>
        </p:nvSpPr>
        <p:spPr bwMode="auto">
          <a:xfrm>
            <a:off x="7480300" y="23749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250" name="Oval 11"/>
          <p:cNvSpPr>
            <a:spLocks noChangeArrowheads="1"/>
          </p:cNvSpPr>
          <p:nvPr/>
        </p:nvSpPr>
        <p:spPr bwMode="auto">
          <a:xfrm>
            <a:off x="4902200" y="23241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251" name="Oval 12"/>
          <p:cNvSpPr>
            <a:spLocks noChangeArrowheads="1"/>
          </p:cNvSpPr>
          <p:nvPr/>
        </p:nvSpPr>
        <p:spPr bwMode="auto">
          <a:xfrm>
            <a:off x="4940300" y="38354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0252" name="Line 13"/>
          <p:cNvSpPr>
            <a:spLocks noChangeShapeType="1"/>
          </p:cNvSpPr>
          <p:nvPr/>
        </p:nvSpPr>
        <p:spPr bwMode="auto">
          <a:xfrm>
            <a:off x="5638800" y="1879600"/>
            <a:ext cx="304800" cy="4953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3" name="Line 14"/>
          <p:cNvSpPr>
            <a:spLocks noChangeShapeType="1"/>
          </p:cNvSpPr>
          <p:nvPr/>
        </p:nvSpPr>
        <p:spPr bwMode="auto">
          <a:xfrm>
            <a:off x="6997700" y="4292600"/>
            <a:ext cx="304800" cy="4826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4" name="Line 15"/>
          <p:cNvSpPr>
            <a:spLocks noChangeShapeType="1"/>
          </p:cNvSpPr>
          <p:nvPr/>
        </p:nvSpPr>
        <p:spPr bwMode="auto">
          <a:xfrm>
            <a:off x="7594600" y="3403600"/>
            <a:ext cx="482600" cy="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Line 16"/>
          <p:cNvSpPr>
            <a:spLocks noChangeShapeType="1"/>
          </p:cNvSpPr>
          <p:nvPr/>
        </p:nvSpPr>
        <p:spPr bwMode="auto">
          <a:xfrm flipH="1">
            <a:off x="7061200" y="1955800"/>
            <a:ext cx="254000" cy="4318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6" name="Line 17"/>
          <p:cNvSpPr>
            <a:spLocks noChangeShapeType="1"/>
          </p:cNvSpPr>
          <p:nvPr/>
        </p:nvSpPr>
        <p:spPr bwMode="auto">
          <a:xfrm>
            <a:off x="4838700" y="3378200"/>
            <a:ext cx="482600" cy="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7" name="Line 18"/>
          <p:cNvSpPr>
            <a:spLocks noChangeShapeType="1"/>
          </p:cNvSpPr>
          <p:nvPr/>
        </p:nvSpPr>
        <p:spPr bwMode="auto">
          <a:xfrm flipH="1">
            <a:off x="5664200" y="4368800"/>
            <a:ext cx="266700" cy="4318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1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Nonsolution</a:t>
            </a: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113522"/>
            <a:ext cx="4347413" cy="3636211"/>
            <a:chOff x="5705639" y="2299368"/>
            <a:chExt cx="4347413" cy="3636211"/>
          </a:xfrm>
        </p:grpSpPr>
        <p:sp>
          <p:nvSpPr>
            <p:cNvPr id="6" name="Rectangle 5"/>
            <p:cNvSpPr/>
            <p:nvPr/>
          </p:nvSpPr>
          <p:spPr>
            <a:xfrm>
              <a:off x="5708314" y="2299368"/>
              <a:ext cx="4344737" cy="363621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727028" y="3735149"/>
              <a:ext cx="4312656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Eat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705639" y="5211021"/>
              <a:ext cx="4334043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Think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35053" y="2925024"/>
              <a:ext cx="4291262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>
                  <a:latin typeface="Tahoma" charset="0"/>
                </a:rPr>
                <a:t>d</a:t>
              </a:r>
              <a:r>
                <a:rPr lang="en-US" dirty="0" smtClean="0">
                  <a:latin typeface="Tahoma" charset="0"/>
                </a:rPr>
                <a:t>own(</a:t>
              </a:r>
              <a:r>
                <a:rPr lang="en-US" b="1" dirty="0" smtClean="0">
                  <a:latin typeface="Tahoma" charset="0"/>
                </a:rPr>
                <a:t>chopstick[(i+1)mode 6]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27031" y="3331424"/>
              <a:ext cx="4299284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>
                  <a:latin typeface="Tahoma" charset="0"/>
                </a:rPr>
                <a:t>d</a:t>
              </a:r>
              <a:r>
                <a:rPr lang="en-US" dirty="0" smtClean="0">
                  <a:latin typeface="Tahoma" charset="0"/>
                </a:rPr>
                <a:t>own(</a:t>
              </a:r>
              <a:r>
                <a:rPr lang="en-US" b="1" dirty="0" smtClean="0">
                  <a:latin typeface="Tahoma" charset="0"/>
                </a:rPr>
                <a:t>chopstick[(</a:t>
              </a:r>
              <a:r>
                <a:rPr lang="en-US" b="1" dirty="0" err="1" smtClean="0">
                  <a:latin typeface="Tahoma" charset="0"/>
                </a:rPr>
                <a:t>i</a:t>
              </a:r>
              <a:r>
                <a:rPr lang="en-US" b="1" dirty="0" smtClean="0">
                  <a:latin typeface="Tahoma" charset="0"/>
                </a:rPr>
                <a:t>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27031" y="4467740"/>
              <a:ext cx="4326021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up(</a:t>
              </a:r>
              <a:r>
                <a:rPr lang="en-US" b="1" dirty="0" smtClean="0">
                  <a:latin typeface="Tahoma" charset="0"/>
                </a:rPr>
                <a:t>chopstick[(i+1)mode 6]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19009" y="4874140"/>
              <a:ext cx="4320675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up(</a:t>
              </a:r>
              <a:r>
                <a:rPr lang="en-US" b="1" dirty="0" smtClean="0">
                  <a:latin typeface="Tahoma" charset="0"/>
                </a:rPr>
                <a:t>chopstick[(</a:t>
              </a:r>
              <a:r>
                <a:rPr lang="en-US" b="1" dirty="0" err="1" smtClean="0">
                  <a:latin typeface="Tahoma" charset="0"/>
                </a:rPr>
                <a:t>i</a:t>
              </a:r>
              <a:r>
                <a:rPr lang="en-US" b="1" dirty="0" smtClean="0">
                  <a:latin typeface="Tahoma" charset="0"/>
                </a:rPr>
                <a:t>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18550" y="3667758"/>
            <a:ext cx="362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Initially, all semaphores are 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6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An incorrect solution</a:t>
            </a:r>
            <a:endParaRPr lang="en-US" sz="3200" dirty="0" smtClean="0">
              <a:ea typeface="+mj-ea"/>
            </a:endParaRPr>
          </a:p>
        </p:txBody>
      </p:sp>
      <p:sp>
        <p:nvSpPr>
          <p:cNvPr id="12291" name="Oval 1030"/>
          <p:cNvSpPr>
            <a:spLocks noChangeArrowheads="1"/>
          </p:cNvSpPr>
          <p:nvPr/>
        </p:nvSpPr>
        <p:spPr bwMode="auto">
          <a:xfrm>
            <a:off x="4142156" y="1784672"/>
            <a:ext cx="4013200" cy="4013200"/>
          </a:xfrm>
          <a:prstGeom prst="ellipse">
            <a:avLst/>
          </a:prstGeom>
          <a:solidFill>
            <a:srgbClr val="FFF6E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293" name="Oval 1028"/>
          <p:cNvSpPr>
            <a:spLocks noChangeArrowheads="1"/>
          </p:cNvSpPr>
          <p:nvPr/>
        </p:nvSpPr>
        <p:spPr bwMode="auto">
          <a:xfrm>
            <a:off x="5843956" y="4972372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294" name="Oval 1029"/>
          <p:cNvSpPr>
            <a:spLocks noChangeArrowheads="1"/>
          </p:cNvSpPr>
          <p:nvPr/>
        </p:nvSpPr>
        <p:spPr bwMode="auto">
          <a:xfrm>
            <a:off x="5843956" y="1937072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295" name="Oval 1031"/>
          <p:cNvSpPr>
            <a:spLocks noChangeArrowheads="1"/>
          </p:cNvSpPr>
          <p:nvPr/>
        </p:nvSpPr>
        <p:spPr bwMode="auto">
          <a:xfrm>
            <a:off x="7101256" y="4350072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296" name="Oval 1032"/>
          <p:cNvSpPr>
            <a:spLocks noChangeArrowheads="1"/>
          </p:cNvSpPr>
          <p:nvPr/>
        </p:nvSpPr>
        <p:spPr bwMode="auto">
          <a:xfrm>
            <a:off x="7152056" y="2800672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297" name="Oval 1033"/>
          <p:cNvSpPr>
            <a:spLocks noChangeArrowheads="1"/>
          </p:cNvSpPr>
          <p:nvPr/>
        </p:nvSpPr>
        <p:spPr bwMode="auto">
          <a:xfrm>
            <a:off x="4573956" y="2749872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298" name="Oval 1034"/>
          <p:cNvSpPr>
            <a:spLocks noChangeArrowheads="1"/>
          </p:cNvSpPr>
          <p:nvPr/>
        </p:nvSpPr>
        <p:spPr bwMode="auto">
          <a:xfrm>
            <a:off x="4612056" y="4261172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299" name="Line 1035"/>
          <p:cNvSpPr>
            <a:spLocks noChangeShapeType="1"/>
          </p:cNvSpPr>
          <p:nvPr/>
        </p:nvSpPr>
        <p:spPr bwMode="auto">
          <a:xfrm>
            <a:off x="5310556" y="2305372"/>
            <a:ext cx="304800" cy="4953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0" name="Line 1036"/>
          <p:cNvSpPr>
            <a:spLocks noChangeShapeType="1"/>
          </p:cNvSpPr>
          <p:nvPr/>
        </p:nvSpPr>
        <p:spPr bwMode="auto">
          <a:xfrm>
            <a:off x="6669456" y="4718372"/>
            <a:ext cx="304800" cy="4826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1" name="Line 1037"/>
          <p:cNvSpPr>
            <a:spLocks noChangeShapeType="1"/>
          </p:cNvSpPr>
          <p:nvPr/>
        </p:nvSpPr>
        <p:spPr bwMode="auto">
          <a:xfrm>
            <a:off x="7266356" y="3829372"/>
            <a:ext cx="482600" cy="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2" name="Line 1038"/>
          <p:cNvSpPr>
            <a:spLocks noChangeShapeType="1"/>
          </p:cNvSpPr>
          <p:nvPr/>
        </p:nvSpPr>
        <p:spPr bwMode="auto">
          <a:xfrm flipH="1">
            <a:off x="6732956" y="2381572"/>
            <a:ext cx="254000" cy="4318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3" name="Line 1039"/>
          <p:cNvSpPr>
            <a:spLocks noChangeShapeType="1"/>
          </p:cNvSpPr>
          <p:nvPr/>
        </p:nvSpPr>
        <p:spPr bwMode="auto">
          <a:xfrm>
            <a:off x="4510456" y="3803972"/>
            <a:ext cx="482600" cy="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4" name="Line 1040"/>
          <p:cNvSpPr>
            <a:spLocks noChangeShapeType="1"/>
          </p:cNvSpPr>
          <p:nvPr/>
        </p:nvSpPr>
        <p:spPr bwMode="auto">
          <a:xfrm flipH="1">
            <a:off x="5335956" y="4794572"/>
            <a:ext cx="266700" cy="4318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5" name="AutoShape 1042"/>
          <p:cNvSpPr>
            <a:spLocks noChangeArrowheads="1"/>
          </p:cNvSpPr>
          <p:nvPr/>
        </p:nvSpPr>
        <p:spPr bwMode="auto">
          <a:xfrm>
            <a:off x="7909294" y="5010472"/>
            <a:ext cx="415925" cy="431800"/>
          </a:xfrm>
          <a:prstGeom prst="smileyFace">
            <a:avLst>
              <a:gd name="adj" fmla="val -4653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306" name="Line 1043"/>
          <p:cNvSpPr>
            <a:spLocks noChangeShapeType="1"/>
          </p:cNvSpPr>
          <p:nvPr/>
        </p:nvSpPr>
        <p:spPr bwMode="auto">
          <a:xfrm flipH="1" flipV="1">
            <a:off x="7825156" y="3956372"/>
            <a:ext cx="304800" cy="939800"/>
          </a:xfrm>
          <a:prstGeom prst="line">
            <a:avLst/>
          </a:prstGeom>
          <a:noFill/>
          <a:ln w="28575">
            <a:solidFill>
              <a:srgbClr val="CC3300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7" name="Text Box 1044"/>
          <p:cNvSpPr txBox="1">
            <a:spLocks noChangeArrowheads="1"/>
          </p:cNvSpPr>
          <p:nvPr/>
        </p:nvSpPr>
        <p:spPr bwMode="auto">
          <a:xfrm>
            <a:off x="45921" y="6185011"/>
            <a:ext cx="47012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/>
            <a:r>
              <a:rPr lang="en-US" dirty="0">
                <a:solidFill>
                  <a:srgbClr val="CC3300"/>
                </a:solidFill>
                <a:latin typeface="Arial Narrow" charset="0"/>
              </a:rPr>
              <a:t>(          </a:t>
            </a:r>
            <a:r>
              <a:rPr lang="en-US" dirty="0" smtClean="0">
                <a:solidFill>
                  <a:srgbClr val="CC3300"/>
                </a:solidFill>
                <a:latin typeface="Arial Narrow" charset="0"/>
              </a:rPr>
              <a:t>   means </a:t>
            </a:r>
            <a:r>
              <a:rPr lang="ja-JP" altLang="en-US" dirty="0">
                <a:solidFill>
                  <a:srgbClr val="CC3300"/>
                </a:solidFill>
                <a:latin typeface="Arial Narrow" charset="0"/>
              </a:rPr>
              <a:t>“</a:t>
            </a:r>
            <a:r>
              <a:rPr lang="en-US" dirty="0">
                <a:solidFill>
                  <a:srgbClr val="CC3300"/>
                </a:solidFill>
                <a:latin typeface="Arial Narrow" charset="0"/>
              </a:rPr>
              <a:t>waiting for this forks</a:t>
            </a:r>
            <a:r>
              <a:rPr lang="ja-JP" altLang="en-US" dirty="0">
                <a:solidFill>
                  <a:srgbClr val="CC3300"/>
                </a:solidFill>
                <a:latin typeface="Arial Narrow" charset="0"/>
              </a:rPr>
              <a:t>”</a:t>
            </a:r>
            <a:r>
              <a:rPr lang="en-US" dirty="0">
                <a:solidFill>
                  <a:srgbClr val="CC3300"/>
                </a:solidFill>
                <a:latin typeface="Arial Narrow" charset="0"/>
              </a:rPr>
              <a:t>)</a:t>
            </a:r>
          </a:p>
        </p:txBody>
      </p:sp>
      <p:sp>
        <p:nvSpPr>
          <p:cNvPr id="12308" name="Line 1045"/>
          <p:cNvSpPr>
            <a:spLocks noChangeShapeType="1"/>
          </p:cNvSpPr>
          <p:nvPr/>
        </p:nvSpPr>
        <p:spPr bwMode="auto">
          <a:xfrm>
            <a:off x="303212" y="6525058"/>
            <a:ext cx="444500" cy="0"/>
          </a:xfrm>
          <a:prstGeom prst="line">
            <a:avLst/>
          </a:prstGeom>
          <a:noFill/>
          <a:ln w="28575">
            <a:solidFill>
              <a:srgbClr val="CC3300"/>
            </a:solidFill>
            <a:prstDash val="lgDashDot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9" name="AutoShape 1046"/>
          <p:cNvSpPr>
            <a:spLocks noChangeArrowheads="1"/>
          </p:cNvSpPr>
          <p:nvPr/>
        </p:nvSpPr>
        <p:spPr bwMode="auto">
          <a:xfrm>
            <a:off x="8074394" y="2457772"/>
            <a:ext cx="415925" cy="431800"/>
          </a:xfrm>
          <a:prstGeom prst="smileyFace">
            <a:avLst>
              <a:gd name="adj" fmla="val -4653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310" name="Line 1047"/>
          <p:cNvSpPr>
            <a:spLocks noChangeShapeType="1"/>
          </p:cNvSpPr>
          <p:nvPr/>
        </p:nvSpPr>
        <p:spPr bwMode="auto">
          <a:xfrm flipH="1" flipV="1">
            <a:off x="7164756" y="2381572"/>
            <a:ext cx="838200" cy="215900"/>
          </a:xfrm>
          <a:prstGeom prst="line">
            <a:avLst/>
          </a:prstGeom>
          <a:noFill/>
          <a:ln w="28575">
            <a:solidFill>
              <a:srgbClr val="CC3300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1" name="AutoShape 1050"/>
          <p:cNvSpPr>
            <a:spLocks noChangeArrowheads="1"/>
          </p:cNvSpPr>
          <p:nvPr/>
        </p:nvSpPr>
        <p:spPr bwMode="auto">
          <a:xfrm>
            <a:off x="5877294" y="1327472"/>
            <a:ext cx="415925" cy="431800"/>
          </a:xfrm>
          <a:prstGeom prst="smileyFace">
            <a:avLst>
              <a:gd name="adj" fmla="val -4653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312" name="Line 1051"/>
          <p:cNvSpPr>
            <a:spLocks noChangeShapeType="1"/>
          </p:cNvSpPr>
          <p:nvPr/>
        </p:nvSpPr>
        <p:spPr bwMode="auto">
          <a:xfrm flipH="1">
            <a:off x="5374056" y="1632272"/>
            <a:ext cx="469900" cy="571500"/>
          </a:xfrm>
          <a:prstGeom prst="line">
            <a:avLst/>
          </a:prstGeom>
          <a:noFill/>
          <a:ln w="28575">
            <a:solidFill>
              <a:srgbClr val="CC3300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3" name="AutoShape 1052"/>
          <p:cNvSpPr>
            <a:spLocks noChangeArrowheads="1"/>
          </p:cNvSpPr>
          <p:nvPr/>
        </p:nvSpPr>
        <p:spPr bwMode="auto">
          <a:xfrm>
            <a:off x="3857994" y="2318072"/>
            <a:ext cx="415925" cy="431800"/>
          </a:xfrm>
          <a:prstGeom prst="smileyFace">
            <a:avLst>
              <a:gd name="adj" fmla="val -4653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314" name="Line 1053"/>
          <p:cNvSpPr>
            <a:spLocks noChangeShapeType="1"/>
          </p:cNvSpPr>
          <p:nvPr/>
        </p:nvSpPr>
        <p:spPr bwMode="auto">
          <a:xfrm>
            <a:off x="4121519" y="2838772"/>
            <a:ext cx="406400" cy="850900"/>
          </a:xfrm>
          <a:prstGeom prst="line">
            <a:avLst/>
          </a:prstGeom>
          <a:noFill/>
          <a:ln w="28575">
            <a:solidFill>
              <a:srgbClr val="CC3300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5" name="AutoShape 1054"/>
          <p:cNvSpPr>
            <a:spLocks noChangeArrowheads="1"/>
          </p:cNvSpPr>
          <p:nvPr/>
        </p:nvSpPr>
        <p:spPr bwMode="auto">
          <a:xfrm>
            <a:off x="3857994" y="4781872"/>
            <a:ext cx="415925" cy="431800"/>
          </a:xfrm>
          <a:prstGeom prst="smileyFace">
            <a:avLst>
              <a:gd name="adj" fmla="val -4653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316" name="Line 1055"/>
          <p:cNvSpPr>
            <a:spLocks noChangeShapeType="1"/>
          </p:cNvSpPr>
          <p:nvPr/>
        </p:nvSpPr>
        <p:spPr bwMode="auto">
          <a:xfrm>
            <a:off x="4332656" y="5099372"/>
            <a:ext cx="838200" cy="88900"/>
          </a:xfrm>
          <a:prstGeom prst="line">
            <a:avLst/>
          </a:prstGeom>
          <a:noFill/>
          <a:ln w="28575">
            <a:solidFill>
              <a:srgbClr val="CC3300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7" name="AutoShape 1056"/>
          <p:cNvSpPr>
            <a:spLocks noChangeArrowheads="1"/>
          </p:cNvSpPr>
          <p:nvPr/>
        </p:nvSpPr>
        <p:spPr bwMode="auto">
          <a:xfrm>
            <a:off x="5953494" y="5962972"/>
            <a:ext cx="415925" cy="431800"/>
          </a:xfrm>
          <a:prstGeom prst="smileyFace">
            <a:avLst>
              <a:gd name="adj" fmla="val -4653"/>
            </a:avLst>
          </a:prstGeom>
          <a:solidFill>
            <a:srgbClr val="66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2318" name="Line 1057"/>
          <p:cNvSpPr>
            <a:spLocks noChangeShapeType="1"/>
          </p:cNvSpPr>
          <p:nvPr/>
        </p:nvSpPr>
        <p:spPr bwMode="auto">
          <a:xfrm flipV="1">
            <a:off x="6402756" y="5315272"/>
            <a:ext cx="482600" cy="685800"/>
          </a:xfrm>
          <a:prstGeom prst="line">
            <a:avLst/>
          </a:prstGeom>
          <a:noFill/>
          <a:ln w="28575">
            <a:solidFill>
              <a:srgbClr val="CC3300"/>
            </a:solidFill>
            <a:prstDash val="lgDash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9" name="Text Box 1058"/>
          <p:cNvSpPr txBox="1">
            <a:spLocks noChangeArrowheads="1"/>
          </p:cNvSpPr>
          <p:nvPr/>
        </p:nvSpPr>
        <p:spPr bwMode="auto">
          <a:xfrm>
            <a:off x="5412156" y="2737172"/>
            <a:ext cx="59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f0</a:t>
            </a:r>
          </a:p>
        </p:txBody>
      </p:sp>
      <p:sp>
        <p:nvSpPr>
          <p:cNvPr id="12320" name="Text Box 1059"/>
          <p:cNvSpPr txBox="1">
            <a:spLocks noChangeArrowheads="1"/>
          </p:cNvSpPr>
          <p:nvPr/>
        </p:nvSpPr>
        <p:spPr bwMode="auto">
          <a:xfrm>
            <a:off x="6364656" y="2813372"/>
            <a:ext cx="59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f1</a:t>
            </a:r>
          </a:p>
        </p:txBody>
      </p:sp>
      <p:sp>
        <p:nvSpPr>
          <p:cNvPr id="12321" name="Text Box 1060"/>
          <p:cNvSpPr txBox="1">
            <a:spLocks noChangeArrowheads="1"/>
          </p:cNvSpPr>
          <p:nvPr/>
        </p:nvSpPr>
        <p:spPr bwMode="auto">
          <a:xfrm>
            <a:off x="6732956" y="3638872"/>
            <a:ext cx="59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f2</a:t>
            </a:r>
          </a:p>
        </p:txBody>
      </p:sp>
      <p:sp>
        <p:nvSpPr>
          <p:cNvPr id="12322" name="Text Box 1061"/>
          <p:cNvSpPr txBox="1">
            <a:spLocks noChangeArrowheads="1"/>
          </p:cNvSpPr>
          <p:nvPr/>
        </p:nvSpPr>
        <p:spPr bwMode="auto">
          <a:xfrm>
            <a:off x="6364656" y="4362772"/>
            <a:ext cx="59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f3</a:t>
            </a:r>
          </a:p>
        </p:txBody>
      </p:sp>
      <p:sp>
        <p:nvSpPr>
          <p:cNvPr id="12323" name="Text Box 1062"/>
          <p:cNvSpPr txBox="1">
            <a:spLocks noChangeArrowheads="1"/>
          </p:cNvSpPr>
          <p:nvPr/>
        </p:nvSpPr>
        <p:spPr bwMode="auto">
          <a:xfrm>
            <a:off x="5513756" y="4350072"/>
            <a:ext cx="59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f4</a:t>
            </a:r>
          </a:p>
        </p:txBody>
      </p:sp>
      <p:sp>
        <p:nvSpPr>
          <p:cNvPr id="12324" name="Text Box 1063"/>
          <p:cNvSpPr txBox="1">
            <a:spLocks noChangeArrowheads="1"/>
          </p:cNvSpPr>
          <p:nvPr/>
        </p:nvSpPr>
        <p:spPr bwMode="auto">
          <a:xfrm>
            <a:off x="5043856" y="3600772"/>
            <a:ext cx="59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f5</a:t>
            </a:r>
          </a:p>
        </p:txBody>
      </p:sp>
      <p:sp>
        <p:nvSpPr>
          <p:cNvPr id="12325" name="Text Box 1064"/>
          <p:cNvSpPr txBox="1">
            <a:spLocks noChangeArrowheads="1"/>
          </p:cNvSpPr>
          <p:nvPr/>
        </p:nvSpPr>
        <p:spPr bwMode="auto">
          <a:xfrm>
            <a:off x="6555156" y="1276672"/>
            <a:ext cx="59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P0</a:t>
            </a:r>
          </a:p>
        </p:txBody>
      </p:sp>
      <p:sp>
        <p:nvSpPr>
          <p:cNvPr id="12326" name="Text Box 1065"/>
          <p:cNvSpPr txBox="1">
            <a:spLocks noChangeArrowheads="1"/>
          </p:cNvSpPr>
          <p:nvPr/>
        </p:nvSpPr>
        <p:spPr bwMode="auto">
          <a:xfrm>
            <a:off x="8676056" y="2381572"/>
            <a:ext cx="59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P1</a:t>
            </a:r>
          </a:p>
        </p:txBody>
      </p:sp>
      <p:sp>
        <p:nvSpPr>
          <p:cNvPr id="12327" name="Text Box 1066"/>
          <p:cNvSpPr txBox="1">
            <a:spLocks noChangeArrowheads="1"/>
          </p:cNvSpPr>
          <p:nvPr/>
        </p:nvSpPr>
        <p:spPr bwMode="auto">
          <a:xfrm>
            <a:off x="8485556" y="5137472"/>
            <a:ext cx="59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P2</a:t>
            </a:r>
          </a:p>
        </p:txBody>
      </p:sp>
      <p:sp>
        <p:nvSpPr>
          <p:cNvPr id="12329" name="Text Box 1068"/>
          <p:cNvSpPr txBox="1">
            <a:spLocks noChangeArrowheads="1"/>
          </p:cNvSpPr>
          <p:nvPr/>
        </p:nvSpPr>
        <p:spPr bwMode="auto">
          <a:xfrm>
            <a:off x="3303956" y="5086672"/>
            <a:ext cx="59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P4</a:t>
            </a:r>
          </a:p>
        </p:txBody>
      </p:sp>
      <p:sp>
        <p:nvSpPr>
          <p:cNvPr id="12330" name="Text Box 1069"/>
          <p:cNvSpPr txBox="1">
            <a:spLocks noChangeArrowheads="1"/>
          </p:cNvSpPr>
          <p:nvPr/>
        </p:nvSpPr>
        <p:spPr bwMode="auto">
          <a:xfrm>
            <a:off x="3363048" y="1821066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P5</a:t>
            </a:r>
          </a:p>
        </p:txBody>
      </p:sp>
      <p:sp>
        <p:nvSpPr>
          <p:cNvPr id="12331" name="Line 1070"/>
          <p:cNvSpPr>
            <a:spLocks noChangeShapeType="1"/>
          </p:cNvSpPr>
          <p:nvPr/>
        </p:nvSpPr>
        <p:spPr bwMode="auto">
          <a:xfrm>
            <a:off x="6542456" y="1848172"/>
            <a:ext cx="342900" cy="3683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32" name="Line 1071"/>
          <p:cNvSpPr>
            <a:spLocks noChangeShapeType="1"/>
          </p:cNvSpPr>
          <p:nvPr/>
        </p:nvSpPr>
        <p:spPr bwMode="auto">
          <a:xfrm flipH="1">
            <a:off x="7888656" y="3092772"/>
            <a:ext cx="355600" cy="5842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33" name="Line 1072"/>
          <p:cNvSpPr>
            <a:spLocks noChangeShapeType="1"/>
          </p:cNvSpPr>
          <p:nvPr/>
        </p:nvSpPr>
        <p:spPr bwMode="auto">
          <a:xfrm flipH="1" flipV="1">
            <a:off x="7190156" y="5340672"/>
            <a:ext cx="584200" cy="1651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34" name="Line 1073"/>
          <p:cNvSpPr>
            <a:spLocks noChangeShapeType="1"/>
          </p:cNvSpPr>
          <p:nvPr/>
        </p:nvSpPr>
        <p:spPr bwMode="auto">
          <a:xfrm flipH="1" flipV="1">
            <a:off x="5424856" y="5442272"/>
            <a:ext cx="406400" cy="609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35" name="Line 1074"/>
          <p:cNvSpPr>
            <a:spLocks noChangeShapeType="1"/>
          </p:cNvSpPr>
          <p:nvPr/>
        </p:nvSpPr>
        <p:spPr bwMode="auto">
          <a:xfrm flipV="1">
            <a:off x="4104056" y="3943672"/>
            <a:ext cx="393700" cy="7493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36" name="Line 1075"/>
          <p:cNvSpPr>
            <a:spLocks noChangeShapeType="1"/>
          </p:cNvSpPr>
          <p:nvPr/>
        </p:nvSpPr>
        <p:spPr bwMode="auto">
          <a:xfrm flipV="1">
            <a:off x="4421556" y="2292672"/>
            <a:ext cx="723900" cy="10160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37" name="Rectangle 1076"/>
          <p:cNvSpPr>
            <a:spLocks noChangeArrowheads="1"/>
          </p:cNvSpPr>
          <p:nvPr/>
        </p:nvSpPr>
        <p:spPr bwMode="auto">
          <a:xfrm>
            <a:off x="0" y="5901171"/>
            <a:ext cx="3527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(          means </a:t>
            </a:r>
            <a:r>
              <a:rPr lang="ja-JP" altLang="en-US" sz="2000" dirty="0"/>
              <a:t>“</a:t>
            </a:r>
            <a:r>
              <a:rPr lang="en-US" sz="2000" dirty="0"/>
              <a:t>first forks taken</a:t>
            </a:r>
            <a:r>
              <a:rPr lang="ja-JP" altLang="en-US" sz="2000" dirty="0"/>
              <a:t>”</a:t>
            </a:r>
            <a:r>
              <a:rPr lang="en-US" sz="2000" dirty="0"/>
              <a:t>)</a:t>
            </a:r>
          </a:p>
        </p:txBody>
      </p:sp>
      <p:sp>
        <p:nvSpPr>
          <p:cNvPr id="12338" name="Line 1078"/>
          <p:cNvSpPr>
            <a:spLocks noChangeShapeType="1"/>
          </p:cNvSpPr>
          <p:nvPr/>
        </p:nvSpPr>
        <p:spPr bwMode="auto">
          <a:xfrm>
            <a:off x="214312" y="6131358"/>
            <a:ext cx="444500" cy="0"/>
          </a:xfrm>
          <a:prstGeom prst="line">
            <a:avLst/>
          </a:prstGeom>
          <a:noFill/>
          <a:ln w="28575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96634" y="1492264"/>
            <a:ext cx="3285559" cy="2690875"/>
            <a:chOff x="5705639" y="2299368"/>
            <a:chExt cx="4347413" cy="3636211"/>
          </a:xfrm>
        </p:grpSpPr>
        <p:sp>
          <p:nvSpPr>
            <p:cNvPr id="53" name="Rectangle 52"/>
            <p:cNvSpPr/>
            <p:nvPr/>
          </p:nvSpPr>
          <p:spPr>
            <a:xfrm>
              <a:off x="5708314" y="2299368"/>
              <a:ext cx="4344737" cy="363621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endParaRPr lang="en-US" sz="1600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727028" y="3735149"/>
              <a:ext cx="4312656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sz="1600" dirty="0" smtClean="0">
                  <a:latin typeface="Tahoma" charset="0"/>
                </a:rPr>
                <a:t>Eat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705639" y="5211021"/>
              <a:ext cx="4334043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sz="1600" dirty="0" smtClean="0">
                  <a:latin typeface="Tahoma" charset="0"/>
                </a:rPr>
                <a:t>Think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735053" y="2925024"/>
              <a:ext cx="4291262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sz="1600" dirty="0">
                  <a:latin typeface="Tahoma" charset="0"/>
                </a:rPr>
                <a:t>d</a:t>
              </a:r>
              <a:r>
                <a:rPr lang="en-US" sz="1600" dirty="0" smtClean="0">
                  <a:latin typeface="Tahoma" charset="0"/>
                </a:rPr>
                <a:t>own(</a:t>
              </a:r>
              <a:r>
                <a:rPr lang="en-US" sz="1600" b="1" dirty="0" smtClean="0">
                  <a:latin typeface="Tahoma" charset="0"/>
                </a:rPr>
                <a:t>chopstick[(i+1)mode 6]</a:t>
              </a:r>
              <a:r>
                <a:rPr lang="en-US" sz="1600" dirty="0" smtClean="0">
                  <a:latin typeface="Tahoma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727031" y="3331424"/>
              <a:ext cx="4299284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sz="1600" dirty="0">
                  <a:latin typeface="Tahoma" charset="0"/>
                </a:rPr>
                <a:t>d</a:t>
              </a:r>
              <a:r>
                <a:rPr lang="en-US" sz="1600" dirty="0" smtClean="0">
                  <a:latin typeface="Tahoma" charset="0"/>
                </a:rPr>
                <a:t>own(</a:t>
              </a:r>
              <a:r>
                <a:rPr lang="en-US" sz="1600" b="1" dirty="0" smtClean="0">
                  <a:latin typeface="Tahoma" charset="0"/>
                </a:rPr>
                <a:t>chopstick[(</a:t>
              </a:r>
              <a:r>
                <a:rPr lang="en-US" sz="1600" b="1" dirty="0" err="1" smtClean="0">
                  <a:latin typeface="Tahoma" charset="0"/>
                </a:rPr>
                <a:t>i</a:t>
              </a:r>
              <a:r>
                <a:rPr lang="en-US" sz="1600" b="1" dirty="0" smtClean="0">
                  <a:latin typeface="Tahoma" charset="0"/>
                </a:rPr>
                <a:t>]</a:t>
              </a:r>
              <a:r>
                <a:rPr lang="en-US" sz="1600" dirty="0" smtClean="0">
                  <a:latin typeface="Tahoma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727031" y="4467740"/>
              <a:ext cx="4326021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sz="1600" dirty="0" smtClean="0">
                  <a:latin typeface="Tahoma" charset="0"/>
                </a:rPr>
                <a:t>up(</a:t>
              </a:r>
              <a:r>
                <a:rPr lang="en-US" sz="1600" b="1" dirty="0" smtClean="0">
                  <a:latin typeface="Tahoma" charset="0"/>
                </a:rPr>
                <a:t>chopstick[(i+1)mode 6]</a:t>
              </a:r>
              <a:r>
                <a:rPr lang="en-US" sz="1600" dirty="0" smtClean="0">
                  <a:latin typeface="Tahoma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19009" y="4874140"/>
              <a:ext cx="4320675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sz="1600" dirty="0" smtClean="0">
                  <a:latin typeface="Tahoma" charset="0"/>
                </a:rPr>
                <a:t>up(</a:t>
              </a:r>
              <a:r>
                <a:rPr lang="en-US" sz="1600" b="1" dirty="0" smtClean="0">
                  <a:latin typeface="Tahoma" charset="0"/>
                </a:rPr>
                <a:t>chopstick[(</a:t>
              </a:r>
              <a:r>
                <a:rPr lang="en-US" sz="1600" b="1" dirty="0" err="1" smtClean="0">
                  <a:latin typeface="Tahoma" charset="0"/>
                </a:rPr>
                <a:t>i</a:t>
              </a:r>
              <a:r>
                <a:rPr lang="en-US" sz="1600" b="1" dirty="0" smtClean="0">
                  <a:latin typeface="Tahoma" charset="0"/>
                </a:rPr>
                <a:t>]</a:t>
              </a:r>
              <a:r>
                <a:rPr lang="en-US" sz="1600" dirty="0" smtClean="0">
                  <a:latin typeface="Tahoma" charset="0"/>
                </a:rPr>
                <a:t>)</a:t>
              </a:r>
              <a:endParaRPr lang="en-US" sz="1600" dirty="0">
                <a:solidFill>
                  <a:schemeClr val="tx1"/>
                </a:solidFill>
                <a:latin typeface="Tahoma" charset="0"/>
              </a:endParaRPr>
            </a:p>
          </p:txBody>
        </p:sp>
      </p:grpSp>
      <p:sp>
        <p:nvSpPr>
          <p:cNvPr id="60" name="Text Box 1066"/>
          <p:cNvSpPr txBox="1">
            <a:spLocks noChangeArrowheads="1"/>
          </p:cNvSpPr>
          <p:nvPr/>
        </p:nvSpPr>
        <p:spPr bwMode="auto">
          <a:xfrm>
            <a:off x="6304933" y="6173439"/>
            <a:ext cx="596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dirty="0" smtClean="0">
                <a:solidFill>
                  <a:schemeClr val="accent2"/>
                </a:solidFill>
              </a:rPr>
              <a:t>P3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0" y="1283368"/>
            <a:ext cx="9144000" cy="5574632"/>
            <a:chOff x="0" y="1283368"/>
            <a:chExt cx="9144000" cy="5574632"/>
          </a:xfrm>
        </p:grpSpPr>
        <p:sp>
          <p:nvSpPr>
            <p:cNvPr id="62" name="Rectangle 61"/>
            <p:cNvSpPr/>
            <p:nvPr/>
          </p:nvSpPr>
          <p:spPr>
            <a:xfrm>
              <a:off x="0" y="1283368"/>
              <a:ext cx="9144000" cy="5574632"/>
            </a:xfrm>
            <a:prstGeom prst="rect">
              <a:avLst/>
            </a:prstGeom>
            <a:solidFill>
              <a:schemeClr val="tx1">
                <a:alpha val="8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utoShape 4"/>
            <p:cNvSpPr>
              <a:spLocks noChangeArrowheads="1"/>
            </p:cNvSpPr>
            <p:nvPr/>
          </p:nvSpPr>
          <p:spPr bwMode="auto">
            <a:xfrm>
              <a:off x="2822080" y="3607477"/>
              <a:ext cx="3701710" cy="1392311"/>
            </a:xfrm>
            <a:prstGeom prst="roundRect">
              <a:avLst>
                <a:gd name="adj" fmla="val 16667"/>
              </a:avLst>
            </a:prstGeom>
            <a:noFill/>
            <a:ln w="152400">
              <a:solidFill>
                <a:srgbClr val="9900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GB" altLang="en-US" sz="4400" b="1" dirty="0" smtClean="0">
                  <a:solidFill>
                    <a:srgbClr val="990033"/>
                  </a:solidFill>
                </a:rPr>
                <a:t>Deadlock!</a:t>
              </a:r>
              <a:endParaRPr lang="en-GB" altLang="en-US" sz="4400" b="1" dirty="0">
                <a:solidFill>
                  <a:srgbClr val="9900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25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Oval 12"/>
          <p:cNvSpPr>
            <a:spLocks noChangeArrowheads="1"/>
          </p:cNvSpPr>
          <p:nvPr/>
        </p:nvSpPr>
        <p:spPr bwMode="auto">
          <a:xfrm>
            <a:off x="4470400" y="1358900"/>
            <a:ext cx="4013200" cy="4013200"/>
          </a:xfrm>
          <a:prstGeom prst="ellipse">
            <a:avLst/>
          </a:prstGeom>
          <a:solidFill>
            <a:srgbClr val="FFF6E9"/>
          </a:solidFill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>
                <a:ea typeface="+mj-ea"/>
              </a:rPr>
              <a:t>One Solution</a:t>
            </a:r>
            <a:endParaRPr lang="en-US" sz="2400" dirty="0" smtClean="0">
              <a:ea typeface="+mj-ea"/>
            </a:endParaRPr>
          </a:p>
        </p:txBody>
      </p:sp>
      <p:sp>
        <p:nvSpPr>
          <p:cNvPr id="1331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The solution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philosopher first gets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only then it takes the 2 forks.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An inefficient solution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reduce to mutual exclusion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not enough concurrency </a:t>
            </a:r>
          </a:p>
        </p:txBody>
      </p:sp>
      <p:sp>
        <p:nvSpPr>
          <p:cNvPr id="13318" name="Oval 8"/>
          <p:cNvSpPr>
            <a:spLocks noChangeArrowheads="1"/>
          </p:cNvSpPr>
          <p:nvPr/>
        </p:nvSpPr>
        <p:spPr bwMode="auto">
          <a:xfrm>
            <a:off x="3729380" y="1951376"/>
            <a:ext cx="393700" cy="419100"/>
          </a:xfrm>
          <a:prstGeom prst="ellipse">
            <a:avLst/>
          </a:prstGeom>
          <a:solidFill>
            <a:srgbClr val="A5002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19" name="Oval 10"/>
          <p:cNvSpPr>
            <a:spLocks noChangeArrowheads="1"/>
          </p:cNvSpPr>
          <p:nvPr/>
        </p:nvSpPr>
        <p:spPr bwMode="auto">
          <a:xfrm>
            <a:off x="6172200" y="45466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20" name="Oval 11"/>
          <p:cNvSpPr>
            <a:spLocks noChangeArrowheads="1"/>
          </p:cNvSpPr>
          <p:nvPr/>
        </p:nvSpPr>
        <p:spPr bwMode="auto">
          <a:xfrm>
            <a:off x="6172200" y="15113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21" name="Oval 13"/>
          <p:cNvSpPr>
            <a:spLocks noChangeArrowheads="1"/>
          </p:cNvSpPr>
          <p:nvPr/>
        </p:nvSpPr>
        <p:spPr bwMode="auto">
          <a:xfrm>
            <a:off x="7429500" y="39243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22" name="Oval 14"/>
          <p:cNvSpPr>
            <a:spLocks noChangeArrowheads="1"/>
          </p:cNvSpPr>
          <p:nvPr/>
        </p:nvSpPr>
        <p:spPr bwMode="auto">
          <a:xfrm>
            <a:off x="7480300" y="23749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23" name="Oval 15"/>
          <p:cNvSpPr>
            <a:spLocks noChangeArrowheads="1"/>
          </p:cNvSpPr>
          <p:nvPr/>
        </p:nvSpPr>
        <p:spPr bwMode="auto">
          <a:xfrm>
            <a:off x="4902200" y="23241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24" name="Oval 16"/>
          <p:cNvSpPr>
            <a:spLocks noChangeArrowheads="1"/>
          </p:cNvSpPr>
          <p:nvPr/>
        </p:nvSpPr>
        <p:spPr bwMode="auto">
          <a:xfrm>
            <a:off x="4940300" y="3835400"/>
            <a:ext cx="558800" cy="558800"/>
          </a:xfrm>
          <a:prstGeom prst="ellipse">
            <a:avLst/>
          </a:prstGeom>
          <a:solidFill>
            <a:srgbClr val="FF99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  <p:sp>
        <p:nvSpPr>
          <p:cNvPr id="13325" name="Line 17"/>
          <p:cNvSpPr>
            <a:spLocks noChangeShapeType="1"/>
          </p:cNvSpPr>
          <p:nvPr/>
        </p:nvSpPr>
        <p:spPr bwMode="auto">
          <a:xfrm>
            <a:off x="5638800" y="1879600"/>
            <a:ext cx="304800" cy="4953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6" name="Line 18"/>
          <p:cNvSpPr>
            <a:spLocks noChangeShapeType="1"/>
          </p:cNvSpPr>
          <p:nvPr/>
        </p:nvSpPr>
        <p:spPr bwMode="auto">
          <a:xfrm>
            <a:off x="6997700" y="4292600"/>
            <a:ext cx="304800" cy="4826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7" name="Line 19"/>
          <p:cNvSpPr>
            <a:spLocks noChangeShapeType="1"/>
          </p:cNvSpPr>
          <p:nvPr/>
        </p:nvSpPr>
        <p:spPr bwMode="auto">
          <a:xfrm>
            <a:off x="7594600" y="3403600"/>
            <a:ext cx="482600" cy="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8" name="Line 20"/>
          <p:cNvSpPr>
            <a:spLocks noChangeShapeType="1"/>
          </p:cNvSpPr>
          <p:nvPr/>
        </p:nvSpPr>
        <p:spPr bwMode="auto">
          <a:xfrm flipH="1">
            <a:off x="7061200" y="1955800"/>
            <a:ext cx="254000" cy="4318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9" name="Line 21"/>
          <p:cNvSpPr>
            <a:spLocks noChangeShapeType="1"/>
          </p:cNvSpPr>
          <p:nvPr/>
        </p:nvSpPr>
        <p:spPr bwMode="auto">
          <a:xfrm>
            <a:off x="4838700" y="3378200"/>
            <a:ext cx="482600" cy="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0" name="Line 22"/>
          <p:cNvSpPr>
            <a:spLocks noChangeShapeType="1"/>
          </p:cNvSpPr>
          <p:nvPr/>
        </p:nvSpPr>
        <p:spPr bwMode="auto">
          <a:xfrm flipH="1">
            <a:off x="5664200" y="4368800"/>
            <a:ext cx="266700" cy="431800"/>
          </a:xfrm>
          <a:prstGeom prst="line">
            <a:avLst/>
          </a:prstGeom>
          <a:noFill/>
          <a:ln w="57150">
            <a:solidFill>
              <a:srgbClr val="00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31" name="Oval 23"/>
          <p:cNvSpPr>
            <a:spLocks noChangeArrowheads="1"/>
          </p:cNvSpPr>
          <p:nvPr/>
        </p:nvSpPr>
        <p:spPr bwMode="auto">
          <a:xfrm>
            <a:off x="6299200" y="3098800"/>
            <a:ext cx="393700" cy="419100"/>
          </a:xfrm>
          <a:prstGeom prst="ellipse">
            <a:avLst/>
          </a:prstGeom>
          <a:solidFill>
            <a:srgbClr val="A5002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031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Better Solution: Breaking Symmetry (a.k.a. the LR solution)</a:t>
            </a:r>
            <a:endParaRPr lang="en-US" sz="4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51832" y="1361325"/>
            <a:ext cx="4040188" cy="639762"/>
          </a:xfrm>
        </p:spPr>
        <p:txBody>
          <a:bodyPr/>
          <a:lstStyle/>
          <a:p>
            <a:r>
              <a:rPr lang="en-US" dirty="0" smtClean="0"/>
              <a:t>Odd threads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5473868" y="1294485"/>
            <a:ext cx="4041775" cy="639762"/>
          </a:xfrm>
        </p:spPr>
        <p:txBody>
          <a:bodyPr/>
          <a:lstStyle/>
          <a:p>
            <a:r>
              <a:rPr lang="en-US" dirty="0" smtClean="0"/>
              <a:t>Even threads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77</a:t>
            </a:fld>
            <a:endParaRPr lang="en-US" sz="1400" b="1">
              <a:solidFill>
                <a:srgbClr val="FFFFFF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2019946"/>
            <a:ext cx="4347413" cy="3636211"/>
            <a:chOff x="5705639" y="2299368"/>
            <a:chExt cx="4347413" cy="3636211"/>
          </a:xfrm>
        </p:grpSpPr>
        <p:sp>
          <p:nvSpPr>
            <p:cNvPr id="11" name="Rectangle 10"/>
            <p:cNvSpPr/>
            <p:nvPr/>
          </p:nvSpPr>
          <p:spPr>
            <a:xfrm>
              <a:off x="5708314" y="2299368"/>
              <a:ext cx="4344737" cy="363621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27028" y="3735149"/>
              <a:ext cx="4312656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Eat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705639" y="5211021"/>
              <a:ext cx="4334043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Think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35053" y="2925024"/>
              <a:ext cx="4291262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>
                  <a:latin typeface="Tahoma" charset="0"/>
                </a:rPr>
                <a:t>d</a:t>
              </a:r>
              <a:r>
                <a:rPr lang="en-US" dirty="0" smtClean="0">
                  <a:latin typeface="Tahoma" charset="0"/>
                </a:rPr>
                <a:t>own(</a:t>
              </a:r>
              <a:r>
                <a:rPr lang="en-US" b="1" dirty="0" smtClean="0">
                  <a:latin typeface="Tahoma" charset="0"/>
                </a:rPr>
                <a:t>chopstick[(i+1)mode 6]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27031" y="3331424"/>
              <a:ext cx="4299284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>
                  <a:latin typeface="Tahoma" charset="0"/>
                </a:rPr>
                <a:t>d</a:t>
              </a:r>
              <a:r>
                <a:rPr lang="en-US" dirty="0" smtClean="0">
                  <a:latin typeface="Tahoma" charset="0"/>
                </a:rPr>
                <a:t>own(</a:t>
              </a:r>
              <a:r>
                <a:rPr lang="en-US" b="1" dirty="0" smtClean="0">
                  <a:latin typeface="Tahoma" charset="0"/>
                </a:rPr>
                <a:t>chopstick[(</a:t>
              </a:r>
              <a:r>
                <a:rPr lang="en-US" b="1" dirty="0" err="1" smtClean="0">
                  <a:latin typeface="Tahoma" charset="0"/>
                </a:rPr>
                <a:t>i</a:t>
              </a:r>
              <a:r>
                <a:rPr lang="en-US" b="1" dirty="0" smtClean="0">
                  <a:latin typeface="Tahoma" charset="0"/>
                </a:rPr>
                <a:t>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27031" y="4467740"/>
              <a:ext cx="4326021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up(</a:t>
              </a:r>
              <a:r>
                <a:rPr lang="en-US" b="1" dirty="0" smtClean="0">
                  <a:latin typeface="Tahoma" charset="0"/>
                </a:rPr>
                <a:t>chopstick[(i+1)mode 6]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19009" y="4874140"/>
              <a:ext cx="4320675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up(</a:t>
              </a:r>
              <a:r>
                <a:rPr lang="en-US" b="1" dirty="0" smtClean="0">
                  <a:latin typeface="Tahoma" charset="0"/>
                </a:rPr>
                <a:t>chopstick[(</a:t>
              </a:r>
              <a:r>
                <a:rPr lang="en-US" b="1" dirty="0" err="1" smtClean="0">
                  <a:latin typeface="Tahoma" charset="0"/>
                </a:rPr>
                <a:t>i</a:t>
              </a:r>
              <a:r>
                <a:rPr lang="en-US" b="1" dirty="0" smtClean="0">
                  <a:latin typeface="Tahoma" charset="0"/>
                </a:rPr>
                <a:t>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84295" y="1998553"/>
            <a:ext cx="4347413" cy="3636211"/>
            <a:chOff x="5705639" y="2299368"/>
            <a:chExt cx="4347413" cy="3636211"/>
          </a:xfrm>
        </p:grpSpPr>
        <p:sp>
          <p:nvSpPr>
            <p:cNvPr id="19" name="Rectangle 18"/>
            <p:cNvSpPr/>
            <p:nvPr/>
          </p:nvSpPr>
          <p:spPr>
            <a:xfrm>
              <a:off x="5708314" y="2299368"/>
              <a:ext cx="4344737" cy="363621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727028" y="3735149"/>
              <a:ext cx="4312656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Eat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05639" y="5211021"/>
              <a:ext cx="4334043" cy="721895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Think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735053" y="2925024"/>
              <a:ext cx="4291262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down(</a:t>
              </a:r>
              <a:r>
                <a:rPr lang="en-US" b="1" dirty="0" smtClean="0">
                  <a:latin typeface="Tahoma" charset="0"/>
                </a:rPr>
                <a:t>chopstick[(i+1)mode 6]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727031" y="3331424"/>
              <a:ext cx="4299284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down(</a:t>
              </a:r>
              <a:r>
                <a:rPr lang="en-US" b="1" dirty="0" smtClean="0">
                  <a:latin typeface="Tahoma" charset="0"/>
                </a:rPr>
                <a:t>chopstick[(</a:t>
              </a:r>
              <a:r>
                <a:rPr lang="en-US" b="1" dirty="0" err="1" smtClean="0">
                  <a:latin typeface="Tahoma" charset="0"/>
                </a:rPr>
                <a:t>i</a:t>
              </a:r>
              <a:r>
                <a:rPr lang="en-US" b="1" dirty="0" smtClean="0">
                  <a:latin typeface="Tahoma" charset="0"/>
                </a:rPr>
                <a:t>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27031" y="4467740"/>
              <a:ext cx="4326021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up(</a:t>
              </a:r>
              <a:r>
                <a:rPr lang="en-US" b="1" dirty="0" smtClean="0">
                  <a:latin typeface="Tahoma" charset="0"/>
                </a:rPr>
                <a:t>chopstick[(i+1)mode 6]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719009" y="4874140"/>
              <a:ext cx="4320675" cy="393031"/>
            </a:xfrm>
            <a:prstGeom prst="rect">
              <a:avLst/>
            </a:prstGeom>
            <a:solidFill>
              <a:srgbClr val="FFD18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rtl="1" eaLnBrk="1" hangingPunct="1"/>
              <a:r>
                <a:rPr lang="en-US" dirty="0" smtClean="0">
                  <a:latin typeface="Tahoma" charset="0"/>
                </a:rPr>
                <a:t>up(</a:t>
              </a:r>
              <a:r>
                <a:rPr lang="en-US" b="1" dirty="0" smtClean="0">
                  <a:latin typeface="Tahoma" charset="0"/>
                </a:rPr>
                <a:t>chopstick[(</a:t>
              </a:r>
              <a:r>
                <a:rPr lang="en-US" b="1" dirty="0" err="1" smtClean="0">
                  <a:latin typeface="Tahoma" charset="0"/>
                </a:rPr>
                <a:t>i</a:t>
              </a:r>
              <a:r>
                <a:rPr lang="en-US" b="1" dirty="0" smtClean="0">
                  <a:latin typeface="Tahoma" charset="0"/>
                </a:rPr>
                <a:t>]</a:t>
              </a:r>
              <a:r>
                <a:rPr lang="en-US" dirty="0" smtClean="0">
                  <a:latin typeface="Tahoma" charset="0"/>
                </a:rPr>
                <a:t>)</a:t>
              </a:r>
              <a:endParaRPr lang="en-US" dirty="0">
                <a:solidFill>
                  <a:schemeClr val="tx1"/>
                </a:solidFill>
                <a:latin typeface="Tahoma" charset="0"/>
                <a:ea typeface="ＭＳ Ｐゴシック" charset="-128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4697666" y="2634904"/>
            <a:ext cx="4299284" cy="393031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 smtClean="0">
                <a:latin typeface="Tahoma" charset="0"/>
              </a:rPr>
              <a:t>down(</a:t>
            </a:r>
            <a:r>
              <a:rPr lang="en-US" b="1" dirty="0" smtClean="0">
                <a:latin typeface="Tahoma" charset="0"/>
              </a:rPr>
              <a:t>chopstick[(</a:t>
            </a:r>
            <a:r>
              <a:rPr lang="en-US" b="1" dirty="0" err="1" smtClean="0">
                <a:latin typeface="Tahoma" charset="0"/>
              </a:rPr>
              <a:t>i</a:t>
            </a:r>
            <a:r>
              <a:rPr lang="en-US" b="1" dirty="0" smtClean="0">
                <a:latin typeface="Tahoma" charset="0"/>
              </a:rPr>
              <a:t>]</a:t>
            </a:r>
            <a:r>
              <a:rPr lang="en-US" dirty="0" smtClean="0">
                <a:latin typeface="Tahoma" charset="0"/>
              </a:rPr>
              <a:t>)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713709" y="3038634"/>
            <a:ext cx="4291262" cy="393031"/>
          </a:xfrm>
          <a:prstGeom prst="rect">
            <a:avLst/>
          </a:prstGeom>
          <a:solidFill>
            <a:srgbClr val="FFD18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rtl="1" eaLnBrk="1" hangingPunct="1"/>
            <a:r>
              <a:rPr lang="en-US" dirty="0">
                <a:latin typeface="Tahoma" charset="0"/>
              </a:rPr>
              <a:t>d</a:t>
            </a:r>
            <a:r>
              <a:rPr lang="en-US" dirty="0" smtClean="0">
                <a:latin typeface="Tahoma" charset="0"/>
              </a:rPr>
              <a:t>own(</a:t>
            </a:r>
            <a:r>
              <a:rPr lang="en-US" b="1" dirty="0" smtClean="0">
                <a:latin typeface="Tahoma" charset="0"/>
              </a:rPr>
              <a:t>chopstick[(i+1)mode 6]</a:t>
            </a:r>
            <a:r>
              <a:rPr lang="en-US" dirty="0" smtClean="0">
                <a:latin typeface="Tahoma" charset="0"/>
              </a:rPr>
              <a:t>)</a:t>
            </a:r>
            <a:endParaRPr lang="en-US" dirty="0">
              <a:solidFill>
                <a:schemeClr val="tx1"/>
              </a:solidFill>
              <a:latin typeface="Tahoma" charset="0"/>
              <a:ea typeface="ＭＳ Ｐゴシック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0421" y="5922211"/>
            <a:ext cx="825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Provides progress (no deadlock) and starvation freedom.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It is enough to single out only one philosopher (e.g. Philosopher 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9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Classical </a:t>
            </a:r>
            <a:r>
              <a:rPr lang="en-US" dirty="0" err="1" smtClean="0"/>
              <a:t>Synchornization</a:t>
            </a:r>
            <a:r>
              <a:rPr lang="en-US" dirty="0" smtClean="0"/>
              <a:t> Problems</a:t>
            </a:r>
          </a:p>
          <a:p>
            <a:pPr lvl="1"/>
            <a:r>
              <a:rPr lang="en-US" dirty="0" smtClean="0"/>
              <a:t>The Dinning Philosophers Problem</a:t>
            </a:r>
          </a:p>
          <a:p>
            <a:pPr lvl="1"/>
            <a:r>
              <a:rPr lang="en-US" dirty="0" smtClean="0"/>
              <a:t>The Producer-Consumer Problem</a:t>
            </a:r>
          </a:p>
          <a:p>
            <a:pPr lvl="1"/>
            <a:r>
              <a:rPr lang="en-US" dirty="0" smtClean="0"/>
              <a:t>The Readers and Writers Problem</a:t>
            </a:r>
          </a:p>
          <a:p>
            <a:pPr lvl="0"/>
            <a:r>
              <a:rPr lang="en-US" dirty="0" smtClean="0"/>
              <a:t>More Synchronization</a:t>
            </a:r>
            <a:r>
              <a:rPr lang="en-US" baseline="0" dirty="0" smtClean="0"/>
              <a:t> Primitives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78</a:t>
            </a:fld>
            <a:endParaRPr lang="en-US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72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Diagram of Process State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מציין מיקום של מספר שקופית 2"/>
          <p:cNvSpPr>
            <a:spLocks noGrp="1"/>
          </p:cNvSpPr>
          <p:nvPr>
            <p:ph type="sldNum" sz="quarter" idx="12"/>
          </p:nvPr>
        </p:nvSpPr>
        <p:spPr>
          <a:xfrm>
            <a:off x="5738713" y="5693674"/>
            <a:ext cx="2133600" cy="365125"/>
          </a:xfrm>
        </p:spPr>
        <p:txBody>
          <a:bodyPr/>
          <a:lstStyle/>
          <a:p>
            <a:pPr>
              <a:defRPr/>
            </a:pPr>
            <a:fld id="{0273297A-EB7E-4A4B-865E-25A48395F66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24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17" y="2063354"/>
            <a:ext cx="75501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ular Callout 4"/>
          <p:cNvSpPr/>
          <p:nvPr/>
        </p:nvSpPr>
        <p:spPr>
          <a:xfrm>
            <a:off x="5342484" y="4928648"/>
            <a:ext cx="2043120" cy="924985"/>
          </a:xfrm>
          <a:prstGeom prst="wedgeRectCallout">
            <a:avLst>
              <a:gd name="adj1" fmla="val -67455"/>
              <a:gd name="adj2" fmla="val -5690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a.k.a. Blocked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650535" y="2443616"/>
            <a:ext cx="3989607" cy="2664507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18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Scheduling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process </a:t>
            </a:r>
            <a:r>
              <a:rPr lang="en-US" dirty="0" smtClean="0"/>
              <a:t>should get </a:t>
            </a:r>
            <a:r>
              <a:rPr lang="en-US" dirty="0"/>
              <a:t>to run on the CPU and for how </a:t>
            </a:r>
            <a:r>
              <a:rPr lang="en-US" dirty="0" smtClean="0"/>
              <a:t>long</a:t>
            </a:r>
            <a:r>
              <a:rPr lang="en-US" dirty="0"/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D694D-8C4C-4F6B-986F-3B4CC905C6EC}" type="slidenum">
              <a:rPr lang="en-US" smtClean="0"/>
              <a:pPr/>
              <a:t>9</a:t>
            </a:fld>
            <a:endParaRPr lang="en-US" sz="1400" b="1">
              <a:solidFill>
                <a:srgbClr val="FFFFFF"/>
              </a:solidFill>
            </a:endParaRPr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92" y="3269854"/>
            <a:ext cx="75501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Curved Connector 16"/>
          <p:cNvCxnSpPr/>
          <p:nvPr/>
        </p:nvCxnSpPr>
        <p:spPr>
          <a:xfrm rot="16200000" flipV="1">
            <a:off x="4508501" y="3214687"/>
            <a:ext cx="25400" cy="2232025"/>
          </a:xfrm>
          <a:prstGeom prst="curvedConnector3">
            <a:avLst>
              <a:gd name="adj1" fmla="val 2124992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16200000" flipH="1">
            <a:off x="4508500" y="3722687"/>
            <a:ext cx="25400" cy="2232025"/>
          </a:xfrm>
          <a:prstGeom prst="curvedConnector3">
            <a:avLst>
              <a:gd name="adj1" fmla="val 1562500"/>
            </a:avLst>
          </a:prstGeom>
          <a:ln w="635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096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UJI_BLUE">
  <a:themeElements>
    <a:clrScheme name="Custom 1">
      <a:dk1>
        <a:sysClr val="windowText" lastClr="000000"/>
      </a:dk1>
      <a:lt1>
        <a:sysClr val="window" lastClr="FFFFFF"/>
      </a:lt1>
      <a:dk2>
        <a:srgbClr val="0B5394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wons">
  <a:themeElements>
    <a:clrScheme name="Custom 1">
      <a:dk1>
        <a:sysClr val="windowText" lastClr="000000"/>
      </a:dk1>
      <a:lt1>
        <a:sysClr val="window" lastClr="FFFFFF"/>
      </a:lt1>
      <a:dk2>
        <a:srgbClr val="FF9600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wons">
  <a:themeElements>
    <a:clrScheme name="Custom 1">
      <a:dk1>
        <a:sysClr val="windowText" lastClr="000000"/>
      </a:dk1>
      <a:lt1>
        <a:sysClr val="window" lastClr="FFFFFF"/>
      </a:lt1>
      <a:dk2>
        <a:srgbClr val="FF9600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FF9600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FF9600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FF9600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FF9600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HUJI_BLUE.thmx</Template>
  <TotalTime>60671</TotalTime>
  <Words>4919</Words>
  <Application>Microsoft Macintosh PowerPoint</Application>
  <PresentationFormat>On-screen Show (4:3)</PresentationFormat>
  <Paragraphs>1107</Paragraphs>
  <Slides>78</Slides>
  <Notes>41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HUJI_BLUE</vt:lpstr>
      <vt:lpstr>2_wons</vt:lpstr>
      <vt:lpstr>3_wons</vt:lpstr>
      <vt:lpstr>Operating Systems</vt:lpstr>
      <vt:lpstr>Multiple Processes </vt:lpstr>
      <vt:lpstr>Multiple Processes </vt:lpstr>
      <vt:lpstr> A process is a program in execution </vt:lpstr>
      <vt:lpstr>Process Control Block (PCB)</vt:lpstr>
      <vt:lpstr>The Rest of the Process’s State</vt:lpstr>
      <vt:lpstr>The Life-cycle of a Process</vt:lpstr>
      <vt:lpstr>Diagram of Process State</vt:lpstr>
      <vt:lpstr>Scheduling</vt:lpstr>
      <vt:lpstr>A Scheduler and a Dispatcher </vt:lpstr>
      <vt:lpstr>Process Creation</vt:lpstr>
      <vt:lpstr>Process Termination</vt:lpstr>
      <vt:lpstr>Ready Queue And Various I/O Device Queues</vt:lpstr>
      <vt:lpstr>Context Switch between Processes</vt:lpstr>
      <vt:lpstr>Context Switch between Processes</vt:lpstr>
      <vt:lpstr>When to Switch a Process</vt:lpstr>
      <vt:lpstr>Communication between Processes</vt:lpstr>
      <vt:lpstr>Inter-process Communication (IPC) </vt:lpstr>
      <vt:lpstr>NEXT CONCEPT: THREADS</vt:lpstr>
      <vt:lpstr>Thread of Control</vt:lpstr>
      <vt:lpstr>Examples of Concurrent Tasks</vt:lpstr>
      <vt:lpstr>How to do these tasks concurrently?</vt:lpstr>
      <vt:lpstr>Multi-threaded Processes</vt:lpstr>
      <vt:lpstr>Example: A Multi-threaded Web Server</vt:lpstr>
      <vt:lpstr>User-Level Threads</vt:lpstr>
      <vt:lpstr>Implementing Threads in User Space</vt:lpstr>
      <vt:lpstr>Implementing Threads by the Kernel</vt:lpstr>
      <vt:lpstr>Kernel-level Threads</vt:lpstr>
      <vt:lpstr>Real-life Examples</vt:lpstr>
      <vt:lpstr>Summary: Benefits of Threads</vt:lpstr>
      <vt:lpstr>Summary: Threads vs. Processors </vt:lpstr>
      <vt:lpstr>PowerPoint Presentation</vt:lpstr>
      <vt:lpstr>User- and Kernel Level-Threads </vt:lpstr>
      <vt:lpstr>Real Parallelism in Hardware: Multi-processors and multi-core</vt:lpstr>
      <vt:lpstr>Multiprocessors / Multicores</vt:lpstr>
      <vt:lpstr>Multi-core processors</vt:lpstr>
      <vt:lpstr>“Hardware-Level” Threads:  Hyper-Threading</vt:lpstr>
      <vt:lpstr>SYNCHRONIZATION</vt:lpstr>
      <vt:lpstr>Motivation: Two processes (or threads) want to print</vt:lpstr>
      <vt:lpstr>Possible Outcomes 1/2 </vt:lpstr>
      <vt:lpstr>Possible Outcomes 2/2 </vt:lpstr>
      <vt:lpstr>Further Motivation</vt:lpstr>
      <vt:lpstr>Further Motivation</vt:lpstr>
      <vt:lpstr>“Too Much Milk”…</vt:lpstr>
      <vt:lpstr>What’s happening here?</vt:lpstr>
      <vt:lpstr>Modeling the Mutual Exclusion Problem      [First modeling by Dijkstra, 1965]</vt:lpstr>
      <vt:lpstr>First Try: Disabling interrupts</vt:lpstr>
      <vt:lpstr>Critical Section</vt:lpstr>
      <vt:lpstr>No “Cheating” – First Try</vt:lpstr>
      <vt:lpstr>No “Cheating” – First Try</vt:lpstr>
      <vt:lpstr>No “Cheating” – Second Try</vt:lpstr>
      <vt:lpstr>Illustration of Deadlocks</vt:lpstr>
      <vt:lpstr>No “Cheating” – Third Try</vt:lpstr>
      <vt:lpstr>Peterson’s Algorithm - 1981</vt:lpstr>
      <vt:lpstr>Peterson’s Algorithm - 1981</vt:lpstr>
      <vt:lpstr>Three Concepts We’ve Covered</vt:lpstr>
      <vt:lpstr>Three Concepts We’ve Covered</vt:lpstr>
      <vt:lpstr>Lamport’s Bakery Algorithm - 1974</vt:lpstr>
      <vt:lpstr>Implementation 1</vt:lpstr>
      <vt:lpstr>Implementation 2</vt:lpstr>
      <vt:lpstr>Bakery Algorithm – Implementation 2</vt:lpstr>
      <vt:lpstr>Correct Implementation (1974)</vt:lpstr>
      <vt:lpstr>Read-Modify-Write Instructions</vt:lpstr>
      <vt:lpstr>Mutual Exclusion with Test&amp;Set</vt:lpstr>
      <vt:lpstr>Burn’s Algorithm</vt:lpstr>
      <vt:lpstr>Up until now…</vt:lpstr>
      <vt:lpstr>Next: Synchronization Primitives</vt:lpstr>
      <vt:lpstr>First Data Type: Semaphore</vt:lpstr>
      <vt:lpstr>Mutual Exclusion w/ Semaphore</vt:lpstr>
      <vt:lpstr>“Execute A after B”</vt:lpstr>
      <vt:lpstr>Semaphores are not Silver Bullets</vt:lpstr>
      <vt:lpstr>Semaphores are not Silver Bullets</vt:lpstr>
      <vt:lpstr>Dining Philosophers</vt:lpstr>
      <vt:lpstr>Nonsolution</vt:lpstr>
      <vt:lpstr>An incorrect solution</vt:lpstr>
      <vt:lpstr>One Solution</vt:lpstr>
      <vt:lpstr>Better Solution: Breaking Symmetry (a.k.a. the LR solution)</vt:lpstr>
      <vt:lpstr>Next Week</vt:lpstr>
    </vt:vector>
  </TitlesOfParts>
  <Manager/>
  <Company>HUJI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Lect1</dc:title>
  <dc:subject/>
  <dc:creator>DD</dc:creator>
  <cp:keywords/>
  <dc:description/>
  <cp:lastModifiedBy>David</cp:lastModifiedBy>
  <cp:revision>478</cp:revision>
  <cp:lastPrinted>2016-02-27T20:41:49Z</cp:lastPrinted>
  <dcterms:created xsi:type="dcterms:W3CDTF">2011-01-13T23:43:38Z</dcterms:created>
  <dcterms:modified xsi:type="dcterms:W3CDTF">2017-03-19T09:30:29Z</dcterms:modified>
  <cp:category/>
</cp:coreProperties>
</file>